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2193" autoAdjust="0"/>
  </p:normalViewPr>
  <p:slideViewPr>
    <p:cSldViewPr snapToGrid="0" snapToObjects="1" showGuides="1">
      <p:cViewPr varScale="1">
        <p:scale>
          <a:sx n="92" d="100"/>
          <a:sy n="92" d="100"/>
        </p:scale>
        <p:origin x="1548" y="90"/>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2/3/2015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2/3/2015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a:p>
        </p:txBody>
      </p:sp>
    </p:spTree>
    <p:extLst>
      <p:ext uri="{BB962C8B-B14F-4D97-AF65-F5344CB8AC3E}">
        <p14:creationId xmlns:p14="http://schemas.microsoft.com/office/powerpoint/2010/main" val="3225538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CB7D2CA1-D120-9748-B6F6-7C32249A9953}" type="slidenum">
              <a:rPr lang="en-GB" smtClean="0"/>
              <a:t>10</a:t>
            </a:fld>
            <a:endParaRPr lang="en-GB"/>
          </a:p>
        </p:txBody>
      </p:sp>
    </p:spTree>
    <p:extLst>
      <p:ext uri="{BB962C8B-B14F-4D97-AF65-F5344CB8AC3E}">
        <p14:creationId xmlns:p14="http://schemas.microsoft.com/office/powerpoint/2010/main" val="2748909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noProof="0" dirty="0" smtClean="0">
                <a:solidFill>
                  <a:schemeClr val="tx1"/>
                </a:solidFill>
                <a:effectLst/>
                <a:latin typeface="+mn-lt"/>
                <a:ea typeface="+mn-ea"/>
                <a:cs typeface="+mn-cs"/>
              </a:rPr>
              <a:t>Distribuer les citations découpées à</a:t>
            </a:r>
            <a:r>
              <a:rPr lang="fr-FR" sz="1200" kern="1200" baseline="0" noProof="0" dirty="0" smtClean="0">
                <a:solidFill>
                  <a:schemeClr val="tx1"/>
                </a:solidFill>
                <a:effectLst/>
                <a:latin typeface="+mn-lt"/>
                <a:ea typeface="+mn-ea"/>
                <a:cs typeface="+mn-cs"/>
              </a:rPr>
              <a:t> </a:t>
            </a:r>
            <a:r>
              <a:rPr lang="fr-FR" sz="1200" kern="1200" noProof="0" dirty="0" smtClean="0">
                <a:solidFill>
                  <a:schemeClr val="tx1"/>
                </a:solidFill>
                <a:effectLst/>
                <a:latin typeface="+mn-lt"/>
                <a:ea typeface="+mn-ea"/>
                <a:cs typeface="+mn-cs"/>
              </a:rPr>
              <a:t>4 participants</a:t>
            </a:r>
            <a:r>
              <a:rPr lang="fr-FR" sz="1200" kern="1200" baseline="0" noProof="0" dirty="0" smtClean="0">
                <a:solidFill>
                  <a:schemeClr val="tx1"/>
                </a:solidFill>
                <a:effectLst/>
                <a:latin typeface="+mn-lt"/>
                <a:ea typeface="+mn-ea"/>
                <a:cs typeface="+mn-cs"/>
              </a:rPr>
              <a:t> et demandez-leur de les lire à haute voix. </a:t>
            </a:r>
            <a:endParaRPr lang="fr-F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a:p>
        </p:txBody>
      </p:sp>
    </p:spTree>
    <p:extLst>
      <p:ext uri="{BB962C8B-B14F-4D97-AF65-F5344CB8AC3E}">
        <p14:creationId xmlns:p14="http://schemas.microsoft.com/office/powerpoint/2010/main" val="247631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noProof="0" dirty="0" smtClean="0">
                <a:solidFill>
                  <a:schemeClr val="tx1"/>
                </a:solidFill>
                <a:effectLst/>
                <a:latin typeface="+mn-lt"/>
                <a:ea typeface="+mn-ea"/>
                <a:cs typeface="+mn-cs"/>
              </a:rPr>
              <a:t>Aléa :</a:t>
            </a:r>
            <a:r>
              <a:rPr lang="fr-FR" sz="1200" kern="1200" baseline="0" noProof="0" dirty="0" smtClean="0">
                <a:solidFill>
                  <a:schemeClr val="tx1"/>
                </a:solidFill>
                <a:effectLst/>
                <a:latin typeface="+mn-lt"/>
                <a:ea typeface="+mn-ea"/>
                <a:cs typeface="+mn-cs"/>
              </a:rPr>
              <a:t> Événement </a:t>
            </a:r>
            <a:r>
              <a:rPr lang="fr-FR" sz="1200" b="1" u="sng" kern="1200" baseline="0" noProof="0" dirty="0" smtClean="0">
                <a:solidFill>
                  <a:schemeClr val="tx1"/>
                </a:solidFill>
                <a:effectLst/>
                <a:latin typeface="+mn-lt"/>
                <a:ea typeface="+mn-ea"/>
                <a:cs typeface="+mn-cs"/>
              </a:rPr>
              <a:t>physique</a:t>
            </a:r>
            <a:r>
              <a:rPr lang="fr-FR" sz="1200" b="0" u="none" kern="1200" baseline="0" noProof="0" dirty="0" smtClean="0">
                <a:solidFill>
                  <a:schemeClr val="tx1"/>
                </a:solidFill>
                <a:effectLst/>
                <a:latin typeface="+mn-lt"/>
                <a:ea typeface="+mn-ea"/>
                <a:cs typeface="+mn-cs"/>
              </a:rPr>
              <a:t>/phénomène </a:t>
            </a:r>
            <a:r>
              <a:rPr lang="fr-FR" sz="1200" b="1" u="sng" kern="1200" baseline="0" noProof="0" dirty="0" smtClean="0">
                <a:solidFill>
                  <a:schemeClr val="tx1"/>
                </a:solidFill>
                <a:effectLst/>
                <a:latin typeface="+mn-lt"/>
                <a:ea typeface="+mn-ea"/>
                <a:cs typeface="+mn-cs"/>
              </a:rPr>
              <a:t>naturel</a:t>
            </a:r>
            <a:r>
              <a:rPr lang="fr-FR" sz="1200" b="0" u="none" kern="1200" baseline="0" noProof="0" dirty="0" smtClean="0">
                <a:solidFill>
                  <a:schemeClr val="tx1"/>
                </a:solidFill>
                <a:effectLst/>
                <a:latin typeface="+mn-lt"/>
                <a:ea typeface="+mn-ea"/>
                <a:cs typeface="+mn-cs"/>
              </a:rPr>
              <a:t> entraînant des dégâts</a:t>
            </a:r>
            <a:r>
              <a:rPr lang="fr-FR" sz="1200" kern="1200" noProof="0" dirty="0" smtClean="0">
                <a:solidFill>
                  <a:schemeClr val="tx1"/>
                </a:solidFill>
                <a:effectLst/>
                <a:latin typeface="+mn-lt"/>
                <a:ea typeface="+mn-ea"/>
                <a:cs typeface="+mn-cs"/>
              </a:rPr>
              <a:t>.</a:t>
            </a:r>
          </a:p>
          <a:p>
            <a:endParaRPr lang="fr-FR" sz="1200" kern="1200" noProof="0" dirty="0" smtClean="0">
              <a:solidFill>
                <a:schemeClr val="tx1"/>
              </a:solidFill>
              <a:effectLst/>
              <a:latin typeface="+mn-lt"/>
              <a:ea typeface="+mn-ea"/>
              <a:cs typeface="+mn-cs"/>
            </a:endParaRPr>
          </a:p>
          <a:p>
            <a:pPr rtl="0"/>
            <a:r>
              <a:rPr lang="fr-FR" sz="1200" kern="1200" noProof="0" dirty="0" smtClean="0">
                <a:solidFill>
                  <a:schemeClr val="tx1"/>
                </a:solidFill>
                <a:effectLst/>
                <a:latin typeface="+mn-lt"/>
                <a:ea typeface="+mn-ea"/>
                <a:cs typeface="+mn-cs"/>
              </a:rPr>
              <a:t>Risque : </a:t>
            </a:r>
            <a:r>
              <a:rPr lang="fr-FR" sz="1200" b="1" u="sng" kern="1200" noProof="0" dirty="0" smtClean="0">
                <a:solidFill>
                  <a:schemeClr val="tx1"/>
                </a:solidFill>
                <a:effectLst/>
                <a:latin typeface="+mn-lt"/>
                <a:ea typeface="+mn-ea"/>
                <a:cs typeface="+mn-cs"/>
              </a:rPr>
              <a:t>Probabilité</a:t>
            </a:r>
            <a:r>
              <a:rPr lang="fr-FR" sz="1200" kern="1200" noProof="0" dirty="0" smtClean="0">
                <a:solidFill>
                  <a:schemeClr val="tx1"/>
                </a:solidFill>
                <a:effectLst/>
                <a:latin typeface="+mn-lt"/>
                <a:ea typeface="+mn-ea"/>
                <a:cs typeface="+mn-cs"/>
              </a:rPr>
              <a:t> de</a:t>
            </a:r>
            <a:r>
              <a:rPr lang="fr-FR" sz="1200" kern="1200" baseline="0" noProof="0" dirty="0" smtClean="0">
                <a:solidFill>
                  <a:schemeClr val="tx1"/>
                </a:solidFill>
                <a:effectLst/>
                <a:latin typeface="+mn-lt"/>
                <a:ea typeface="+mn-ea"/>
                <a:cs typeface="+mn-cs"/>
              </a:rPr>
              <a:t> conséquences néfastes ou pertes attendues du fait des interactions entre des aléas naturels ou causés par l’homme et des conditions de vulnérabilité. </a:t>
            </a:r>
            <a:endParaRPr lang="fr-FR" sz="1200" kern="1200" noProof="0" dirty="0" smtClean="0">
              <a:solidFill>
                <a:schemeClr val="tx1"/>
              </a:solidFill>
              <a:effectLst/>
              <a:latin typeface="+mn-lt"/>
              <a:ea typeface="+mn-ea"/>
              <a:cs typeface="+mn-cs"/>
            </a:endParaRPr>
          </a:p>
          <a:p>
            <a:endParaRPr lang="fr-FR" sz="1200" kern="1200" noProof="0" dirty="0" smtClean="0">
              <a:solidFill>
                <a:schemeClr val="tx1"/>
              </a:solidFill>
              <a:effectLst/>
              <a:latin typeface="+mn-lt"/>
              <a:ea typeface="+mn-ea"/>
              <a:cs typeface="+mn-cs"/>
            </a:endParaRPr>
          </a:p>
          <a:p>
            <a:r>
              <a:rPr lang="fr-FR" sz="1200" kern="1200" noProof="0" dirty="0" smtClean="0">
                <a:solidFill>
                  <a:schemeClr val="tx1"/>
                </a:solidFill>
                <a:effectLst/>
                <a:latin typeface="+mn-lt"/>
                <a:ea typeface="+mn-ea"/>
                <a:cs typeface="+mn-cs"/>
              </a:rPr>
              <a:t>Catastrophe : </a:t>
            </a:r>
            <a:r>
              <a:rPr lang="fr-FR" sz="1200" b="1" u="sng" kern="1200" noProof="0" dirty="0" smtClean="0">
                <a:solidFill>
                  <a:schemeClr val="tx1"/>
                </a:solidFill>
                <a:effectLst/>
                <a:latin typeface="+mn-lt"/>
                <a:ea typeface="+mn-ea"/>
                <a:cs typeface="+mn-cs"/>
              </a:rPr>
              <a:t>Pertes</a:t>
            </a:r>
            <a:r>
              <a:rPr lang="fr-FR" sz="1200" b="0" u="none" kern="1200" baseline="0" noProof="0" dirty="0" smtClean="0">
                <a:solidFill>
                  <a:schemeClr val="tx1"/>
                </a:solidFill>
                <a:effectLst/>
                <a:latin typeface="+mn-lt"/>
                <a:ea typeface="+mn-ea"/>
                <a:cs typeface="+mn-cs"/>
              </a:rPr>
              <a:t> </a:t>
            </a:r>
            <a:r>
              <a:rPr lang="fr-FR" sz="1200" b="0" u="none" kern="1200" noProof="0" dirty="0" smtClean="0">
                <a:solidFill>
                  <a:schemeClr val="tx1"/>
                </a:solidFill>
                <a:effectLst/>
                <a:latin typeface="+mn-lt"/>
                <a:ea typeface="+mn-ea"/>
                <a:cs typeface="+mn-cs"/>
              </a:rPr>
              <a:t>humaines, matérielles,</a:t>
            </a:r>
            <a:r>
              <a:rPr lang="fr-FR" sz="1200" b="0" u="none" kern="1200" baseline="0" noProof="0" dirty="0" smtClean="0">
                <a:solidFill>
                  <a:schemeClr val="tx1"/>
                </a:solidFill>
                <a:effectLst/>
                <a:latin typeface="+mn-lt"/>
                <a:ea typeface="+mn-ea"/>
                <a:cs typeface="+mn-cs"/>
              </a:rPr>
              <a:t> économiques ou environnementales qui dépassent la capacité de la communauté ou société touchée de faire face à l’aide de ses propres ressources</a:t>
            </a:r>
            <a:r>
              <a:rPr lang="fr-FR" sz="1200" kern="1200" noProof="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noProof="0" dirty="0" smtClean="0"/>
          </a:p>
          <a:p>
            <a:r>
              <a:rPr lang="fr-FR" sz="1200" kern="1200" noProof="0" dirty="0" smtClean="0">
                <a:solidFill>
                  <a:schemeClr val="tx1"/>
                </a:solidFill>
                <a:effectLst/>
                <a:latin typeface="+mn-lt"/>
                <a:ea typeface="+mn-ea"/>
                <a:cs typeface="+mn-cs"/>
              </a:rPr>
              <a:t>Expliquer</a:t>
            </a:r>
            <a:r>
              <a:rPr lang="fr-FR" sz="1200" kern="1200" baseline="0" noProof="0" dirty="0" smtClean="0">
                <a:solidFill>
                  <a:schemeClr val="tx1"/>
                </a:solidFill>
                <a:effectLst/>
                <a:latin typeface="+mn-lt"/>
                <a:ea typeface="+mn-ea"/>
                <a:cs typeface="+mn-cs"/>
              </a:rPr>
              <a:t> que le choc n’a lieu que lorsque le risque “se matérialise”, c.-à-d. lorsqu’un aléa se conjugue à un ensemble de vulnérabilités (un tremblement de terre dans un désert n’est ni un choc ni une catastrophe). L’exposition est un aspect important du risque. </a:t>
            </a:r>
            <a:endParaRPr lang="fr-FR" sz="1200" kern="1200" noProof="0" dirty="0" smtClean="0">
              <a:solidFill>
                <a:schemeClr val="tx1"/>
              </a:solidFill>
              <a:effectLst/>
              <a:latin typeface="+mn-lt"/>
              <a:ea typeface="+mn-ea"/>
              <a:cs typeface="+mn-cs"/>
            </a:endParaRPr>
          </a:p>
          <a:p>
            <a:endParaRPr lang="fr-FR" baseline="0" noProof="0"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fr-FR" sz="1200" kern="1200" noProof="0" dirty="0" smtClean="0">
                <a:solidFill>
                  <a:schemeClr val="tx1"/>
                </a:solidFill>
                <a:effectLst/>
                <a:latin typeface="+mn-lt"/>
                <a:ea typeface="+mn-ea"/>
                <a:cs typeface="+mn-cs"/>
              </a:rPr>
              <a:t>Ce choc peut se transformer</a:t>
            </a:r>
            <a:r>
              <a:rPr lang="fr-FR" sz="1200" kern="1200" baseline="0" noProof="0" dirty="0" smtClean="0">
                <a:solidFill>
                  <a:schemeClr val="tx1"/>
                </a:solidFill>
                <a:effectLst/>
                <a:latin typeface="+mn-lt"/>
                <a:ea typeface="+mn-ea"/>
                <a:cs typeface="+mn-cs"/>
              </a:rPr>
              <a:t> en catastrophe, en fonction de l’exposition, de l’échelle de l’aléa et des capacités disponibles pour l’absorber </a:t>
            </a:r>
            <a:r>
              <a:rPr lang="fr-FR" sz="1200" i="1" kern="1200" baseline="0" noProof="0" dirty="0" smtClean="0">
                <a:solidFill>
                  <a:schemeClr val="tx1"/>
                </a:solidFill>
                <a:effectLst/>
                <a:latin typeface="+mn-lt"/>
                <a:ea typeface="+mn-ea"/>
                <a:cs typeface="+mn-cs"/>
              </a:rPr>
              <a:t>vs. </a:t>
            </a:r>
            <a:r>
              <a:rPr lang="fr-FR" sz="1200" i="0" kern="1200" baseline="0" noProof="0" dirty="0" smtClean="0">
                <a:solidFill>
                  <a:schemeClr val="tx1"/>
                </a:solidFill>
                <a:effectLst/>
                <a:latin typeface="+mn-lt"/>
                <a:ea typeface="+mn-ea"/>
                <a:cs typeface="+mn-cs"/>
              </a:rPr>
              <a:t>des conditions de vulnérabilités.</a:t>
            </a:r>
            <a:endParaRPr lang="fr-FR" sz="1200" kern="1200" noProof="0" dirty="0" smtClean="0">
              <a:solidFill>
                <a:schemeClr val="tx1"/>
              </a:solidFill>
              <a:effectLst/>
              <a:latin typeface="+mn-lt"/>
              <a:ea typeface="+mn-ea"/>
              <a:cs typeface="+mn-cs"/>
            </a:endParaRPr>
          </a:p>
          <a:p>
            <a:pPr>
              <a:spcBef>
                <a:spcPct val="0"/>
              </a:spcBef>
            </a:pPr>
            <a:endParaRPr lang="fr-FR" noProof="0" dirty="0" smtClean="0"/>
          </a:p>
          <a:p>
            <a:pPr rtl="0">
              <a:spcBef>
                <a:spcPct val="0"/>
              </a:spcBef>
            </a:pPr>
            <a:r>
              <a:rPr lang="fr-FR" i="1" noProof="0" dirty="0" smtClean="0"/>
              <a:t>Source :</a:t>
            </a:r>
            <a:r>
              <a:rPr lang="fr-FR" i="1" baseline="0" noProof="0" dirty="0" smtClean="0"/>
              <a:t> OECD Guidelines on </a:t>
            </a:r>
            <a:r>
              <a:rPr lang="fr-FR" i="1" baseline="0" noProof="0" dirty="0" err="1" smtClean="0"/>
              <a:t>Resilience</a:t>
            </a:r>
            <a:r>
              <a:rPr lang="fr-FR" i="1" baseline="0" noProof="0" dirty="0" smtClean="0"/>
              <a:t> </a:t>
            </a:r>
            <a:r>
              <a:rPr lang="fr-FR" i="1" baseline="0" noProof="0" dirty="0" err="1" smtClean="0"/>
              <a:t>Systems</a:t>
            </a:r>
            <a:r>
              <a:rPr lang="fr-FR" i="1" baseline="0" noProof="0" dirty="0" smtClean="0"/>
              <a:t> </a:t>
            </a:r>
            <a:r>
              <a:rPr lang="fr-FR" i="1" baseline="0" noProof="0" dirty="0" err="1" smtClean="0"/>
              <a:t>analysis</a:t>
            </a:r>
            <a:r>
              <a:rPr lang="fr-FR" i="1" baseline="0" noProof="0" dirty="0" smtClean="0"/>
              <a:t> </a:t>
            </a:r>
            <a:endParaRPr lang="fr-FR" i="1"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FR" noProof="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i="1" noProof="0" dirty="0" smtClean="0"/>
              <a:t>Source :</a:t>
            </a:r>
            <a:r>
              <a:rPr lang="fr-FR" i="1" baseline="0" noProof="0" dirty="0" smtClean="0"/>
              <a:t> CADRI</a:t>
            </a:r>
            <a:endParaRPr lang="fr-FR" i="1" noProof="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a:p>
        </p:txBody>
      </p:sp>
    </p:spTree>
    <p:extLst>
      <p:ext uri="{BB962C8B-B14F-4D97-AF65-F5344CB8AC3E}">
        <p14:creationId xmlns:p14="http://schemas.microsoft.com/office/powerpoint/2010/main" val="3149741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Présenter la formule et demander</a:t>
            </a:r>
            <a:r>
              <a:rPr lang="fr-FR" baseline="0" noProof="0" dirty="0" smtClean="0"/>
              <a:t> s’il y a quelqu’un dans la salle qui peut expliquer ce qu’elle signifie. </a:t>
            </a:r>
          </a:p>
          <a:p>
            <a:endParaRPr lang="fr-FR" baseline="0" noProof="0" dirty="0" smtClean="0"/>
          </a:p>
          <a:p>
            <a:r>
              <a:rPr lang="fr-FR" baseline="0" noProof="0" dirty="0" smtClean="0"/>
              <a:t>Faire le lien avec l’image ci-dessous : quel est l’aléa (sécheresse), quelles sont les capacités (point d’eau, ustensiles, bétail pour le transport, ressources naturelles, bois de feu), quelles sont les vulnérabilités (absence de moyens de subsistance alternatifs, moyens de subsistance trop dépendants de la variabilité climatique, etc.). </a:t>
            </a:r>
            <a:endParaRPr lang="fr-FR" noProof="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282278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noProof="0" dirty="0" smtClean="0">
                <a:solidFill>
                  <a:schemeClr val="tx1"/>
                </a:solidFill>
                <a:effectLst/>
                <a:latin typeface="+mn-lt"/>
                <a:ea typeface="+mn-ea"/>
                <a:cs typeface="+mn-cs"/>
              </a:rPr>
              <a:t>Il existe</a:t>
            </a:r>
            <a:r>
              <a:rPr lang="fr-FR" sz="1200" kern="1200" baseline="0" noProof="0" dirty="0" smtClean="0">
                <a:solidFill>
                  <a:schemeClr val="tx1"/>
                </a:solidFill>
                <a:effectLst/>
                <a:latin typeface="+mn-lt"/>
                <a:ea typeface="+mn-ea"/>
                <a:cs typeface="+mn-cs"/>
              </a:rPr>
              <a:t> de nombreuses définitions de la résilience, mais elles englobent toutes les éléments suivants :</a:t>
            </a:r>
            <a:endParaRPr lang="fr-FR" sz="1200" kern="1200" noProof="0" dirty="0" smtClean="0">
              <a:solidFill>
                <a:schemeClr val="tx1"/>
              </a:solidFill>
              <a:effectLst/>
              <a:latin typeface="+mn-lt"/>
              <a:ea typeface="+mn-ea"/>
              <a:cs typeface="+mn-cs"/>
            </a:endParaRPr>
          </a:p>
          <a:p>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Lorsque l’on parle de résilience,</a:t>
            </a:r>
            <a:r>
              <a:rPr lang="fr-FR" sz="1200" kern="1200" baseline="0" noProof="0" dirty="0" smtClean="0">
                <a:solidFill>
                  <a:schemeClr val="tx1"/>
                </a:solidFill>
                <a:effectLst/>
                <a:latin typeface="+mn-lt"/>
                <a:ea typeface="+mn-ea"/>
                <a:cs typeface="+mn-cs"/>
              </a:rPr>
              <a:t> il faut toujours être précis :</a:t>
            </a:r>
            <a:endParaRPr lang="fr-FR" sz="1200" kern="1200" noProof="0" dirty="0" smtClean="0">
              <a:solidFill>
                <a:schemeClr val="tx1"/>
              </a:solidFill>
              <a:effectLst/>
              <a:latin typeface="+mn-lt"/>
              <a:ea typeface="+mn-ea"/>
              <a:cs typeface="+mn-cs"/>
            </a:endParaRPr>
          </a:p>
          <a:p>
            <a:endParaRPr lang="fr-FR" sz="1200" kern="1200" noProof="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noProof="0" dirty="0" smtClean="0">
                <a:solidFill>
                  <a:schemeClr val="tx1"/>
                </a:solidFill>
                <a:effectLst/>
                <a:latin typeface="+mn-lt"/>
                <a:ea typeface="+mn-ea"/>
                <a:cs typeface="+mn-cs"/>
              </a:rPr>
              <a:t>La</a:t>
            </a:r>
            <a:r>
              <a:rPr lang="fr-FR" sz="1200" kern="1200" baseline="0" noProof="0" dirty="0" smtClean="0">
                <a:solidFill>
                  <a:schemeClr val="tx1"/>
                </a:solidFill>
                <a:effectLst/>
                <a:latin typeface="+mn-lt"/>
                <a:ea typeface="+mn-ea"/>
                <a:cs typeface="+mn-cs"/>
              </a:rPr>
              <a:t> résilience d</a:t>
            </a:r>
            <a:r>
              <a:rPr lang="fr-FR" sz="1200" kern="1200" noProof="0" dirty="0" smtClean="0">
                <a:solidFill>
                  <a:schemeClr val="tx1"/>
                </a:solidFill>
                <a:effectLst/>
                <a:latin typeface="+mn-lt"/>
                <a:ea typeface="+mn-ea"/>
                <a:cs typeface="+mn-cs"/>
              </a:rPr>
              <a:t>e qui ou</a:t>
            </a:r>
            <a:r>
              <a:rPr lang="fr-FR" sz="1200" kern="1200" baseline="0" noProof="0" dirty="0" smtClean="0">
                <a:solidFill>
                  <a:schemeClr val="tx1"/>
                </a:solidFill>
                <a:effectLst/>
                <a:latin typeface="+mn-lt"/>
                <a:ea typeface="+mn-ea"/>
                <a:cs typeface="+mn-cs"/>
              </a:rPr>
              <a:t> de quoi ? D’un système ? Il peut s’agir du système de moyens de subsistance d’un ménage ou d’un État</a:t>
            </a:r>
            <a:endParaRPr lang="fr-FR" sz="1200" kern="1200" noProof="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noProof="0" dirty="0" smtClean="0">
                <a:solidFill>
                  <a:schemeClr val="tx1"/>
                </a:solidFill>
                <a:effectLst/>
                <a:latin typeface="+mn-lt"/>
                <a:ea typeface="+mn-ea"/>
                <a:cs typeface="+mn-cs"/>
              </a:rPr>
              <a:t>Pour faire quoi</a:t>
            </a:r>
            <a:r>
              <a:rPr lang="fr-FR" sz="1200" kern="1200" baseline="0" noProof="0" dirty="0" smtClean="0">
                <a:solidFill>
                  <a:schemeClr val="tx1"/>
                </a:solidFill>
                <a:effectLst/>
                <a:latin typeface="+mn-lt"/>
                <a:ea typeface="+mn-ea"/>
                <a:cs typeface="+mn-cs"/>
              </a:rPr>
              <a:t> ? Pour absorber, s’adapter et se transformer</a:t>
            </a:r>
            <a:endParaRPr lang="fr-FR" sz="1200" kern="1200" noProof="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noProof="0" dirty="0" smtClean="0">
                <a:solidFill>
                  <a:schemeClr val="tx1"/>
                </a:solidFill>
                <a:effectLst/>
                <a:latin typeface="+mn-lt"/>
                <a:ea typeface="+mn-ea"/>
                <a:cs typeface="+mn-cs"/>
              </a:rPr>
              <a:t>Face</a:t>
            </a:r>
            <a:r>
              <a:rPr lang="fr-FR" sz="1200" kern="1200" baseline="0" noProof="0" dirty="0" smtClean="0">
                <a:solidFill>
                  <a:schemeClr val="tx1"/>
                </a:solidFill>
                <a:effectLst/>
                <a:latin typeface="+mn-lt"/>
                <a:ea typeface="+mn-ea"/>
                <a:cs typeface="+mn-cs"/>
              </a:rPr>
              <a:t> à quoi ? Face aux risques, aux chocs et aux stress</a:t>
            </a:r>
            <a:endParaRPr lang="fr-FR" sz="1200" kern="1200" noProof="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noProof="0" dirty="0" smtClean="0">
                <a:solidFill>
                  <a:schemeClr val="tx1"/>
                </a:solidFill>
                <a:effectLst/>
                <a:latin typeface="+mn-lt"/>
                <a:ea typeface="+mn-ea"/>
                <a:cs typeface="+mn-cs"/>
              </a:rPr>
              <a:t>Comment ?</a:t>
            </a:r>
            <a:r>
              <a:rPr lang="fr-FR" sz="1200" kern="1200" baseline="0" noProof="0" dirty="0" smtClean="0">
                <a:solidFill>
                  <a:schemeClr val="tx1"/>
                </a:solidFill>
                <a:effectLst/>
                <a:latin typeface="+mn-lt"/>
                <a:ea typeface="+mn-ea"/>
                <a:cs typeface="+mn-cs"/>
              </a:rPr>
              <a:t> De manière durable, complète et « </a:t>
            </a:r>
            <a:r>
              <a:rPr lang="fr-FR" sz="1200" kern="1200" baseline="0" noProof="0" dirty="0" smtClean="0">
                <a:solidFill>
                  <a:schemeClr val="accent1"/>
                </a:solidFill>
                <a:effectLst/>
                <a:latin typeface="+mn-lt"/>
                <a:ea typeface="+mn-ea"/>
                <a:cs typeface="+mn-cs"/>
              </a:rPr>
              <a:t>holistique </a:t>
            </a:r>
            <a:r>
              <a:rPr lang="fr-FR" sz="1200" kern="1200" baseline="0" noProof="0" dirty="0" smtClean="0">
                <a:solidFill>
                  <a:schemeClr val="tx1"/>
                </a:solidFill>
                <a:effectLst/>
                <a:latin typeface="+mn-lt"/>
                <a:ea typeface="+mn-ea"/>
                <a:cs typeface="+mn-cs"/>
              </a:rPr>
              <a:t>»</a:t>
            </a:r>
            <a:endParaRPr lang="fr-F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5</a:t>
            </a:fld>
            <a:endParaRPr lang="en-GB"/>
          </a:p>
        </p:txBody>
      </p:sp>
    </p:spTree>
    <p:extLst>
      <p:ext uri="{BB962C8B-B14F-4D97-AF65-F5344CB8AC3E}">
        <p14:creationId xmlns:p14="http://schemas.microsoft.com/office/powerpoint/2010/main" val="4118563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smtClean="0">
                <a:solidFill>
                  <a:schemeClr val="tx1"/>
                </a:solidFill>
                <a:effectLst/>
                <a:latin typeface="+mn-lt"/>
                <a:ea typeface="+mn-ea"/>
                <a:cs typeface="+mn-cs"/>
              </a:rPr>
              <a:t>On compte trois formes de capacités</a:t>
            </a:r>
            <a:r>
              <a:rPr lang="fr-FR" sz="1200" b="1" kern="1200" baseline="0" noProof="0" dirty="0" smtClean="0">
                <a:solidFill>
                  <a:schemeClr val="tx1"/>
                </a:solidFill>
                <a:effectLst/>
                <a:latin typeface="+mn-lt"/>
                <a:ea typeface="+mn-ea"/>
                <a:cs typeface="+mn-cs"/>
              </a:rPr>
              <a:t> permettant de renforcer la résilience : </a:t>
            </a:r>
          </a:p>
          <a:p>
            <a:endParaRPr lang="fr-FR" sz="1200" b="1" kern="1200" baseline="0" noProof="0" dirty="0" smtClean="0">
              <a:solidFill>
                <a:schemeClr val="tx1"/>
              </a:solidFill>
              <a:effectLst/>
              <a:latin typeface="+mn-lt"/>
              <a:ea typeface="+mn-ea"/>
              <a:cs typeface="+mn-cs"/>
            </a:endParaRPr>
          </a:p>
          <a:p>
            <a:r>
              <a:rPr lang="fr-FR" sz="1200" b="1" kern="1200" baseline="0" noProof="0" dirty="0" smtClean="0">
                <a:solidFill>
                  <a:schemeClr val="tx1"/>
                </a:solidFill>
                <a:effectLst/>
                <a:latin typeface="+mn-lt"/>
                <a:ea typeface="+mn-ea"/>
                <a:cs typeface="+mn-cs"/>
              </a:rPr>
              <a:t>La capacité d’absorption : </a:t>
            </a:r>
            <a:r>
              <a:rPr lang="fr-FR" sz="1200" b="0" kern="1200" baseline="0" noProof="0" dirty="0" smtClean="0">
                <a:solidFill>
                  <a:schemeClr val="tx1"/>
                </a:solidFill>
                <a:effectLst/>
                <a:latin typeface="+mn-lt"/>
                <a:ea typeface="+mn-ea"/>
                <a:cs typeface="+mn-cs"/>
              </a:rPr>
              <a:t>Il s’agit de la capacité d’un boxeur d’accuser le coup. </a:t>
            </a:r>
            <a:r>
              <a:rPr lang="fr-FR" sz="1200" b="0" i="1" kern="1200" baseline="0" noProof="0" dirty="0" smtClean="0">
                <a:solidFill>
                  <a:schemeClr val="tx1"/>
                </a:solidFill>
                <a:effectLst/>
                <a:latin typeface="+mn-lt"/>
                <a:ea typeface="+mn-ea"/>
                <a:cs typeface="+mn-cs"/>
              </a:rPr>
              <a:t>L’aptitude d’un système à se préparer, à atténuer ou à prévenir les impacts d’événements négatifs à l’aide de réponses </a:t>
            </a:r>
            <a:r>
              <a:rPr lang="fr-FR" sz="1200" b="0" i="1" kern="1200" baseline="0" noProof="0" dirty="0" err="1" smtClean="0">
                <a:solidFill>
                  <a:schemeClr val="tx1"/>
                </a:solidFill>
                <a:effectLst/>
                <a:latin typeface="+mn-lt"/>
                <a:ea typeface="+mn-ea"/>
                <a:cs typeface="+mn-cs"/>
              </a:rPr>
              <a:t>prédeterminées</a:t>
            </a:r>
            <a:r>
              <a:rPr lang="fr-FR" sz="1200" b="0" i="1" kern="1200" baseline="0" noProof="0" dirty="0" smtClean="0">
                <a:solidFill>
                  <a:schemeClr val="tx1"/>
                </a:solidFill>
                <a:effectLst/>
                <a:latin typeface="+mn-lt"/>
                <a:ea typeface="+mn-ea"/>
                <a:cs typeface="+mn-cs"/>
              </a:rPr>
              <a:t> lui permettant de s’adapter, afin de préserver et de restaurer des structures et fonctions essentielles de base. </a:t>
            </a:r>
            <a:r>
              <a:rPr lang="fr-FR" sz="1200" b="0" i="0" kern="1200" baseline="0" noProof="0" dirty="0" smtClean="0">
                <a:solidFill>
                  <a:schemeClr val="tx1"/>
                </a:solidFill>
                <a:effectLst/>
                <a:latin typeface="+mn-lt"/>
                <a:ea typeface="+mn-ea"/>
                <a:cs typeface="+mn-cs"/>
              </a:rPr>
              <a:t>Il s’agit par ailleurs des mécanismes d’adaptation utilisés durant les périodes de choc (par exemple, un ménage vend ses biens de production, réduit sa consommation d’aliments ou emprunte de l’argent à ses voisins). </a:t>
            </a:r>
          </a:p>
          <a:p>
            <a:endParaRPr lang="fr-FR" sz="1200" kern="1200" noProof="0" dirty="0" smtClean="0">
              <a:solidFill>
                <a:schemeClr val="tx1"/>
              </a:solidFill>
              <a:effectLst/>
              <a:latin typeface="+mn-lt"/>
              <a:ea typeface="+mn-ea"/>
              <a:cs typeface="+mn-cs"/>
            </a:endParaRPr>
          </a:p>
          <a:p>
            <a:r>
              <a:rPr lang="fr-FR" sz="1200" b="1" kern="1200" noProof="0" dirty="0" smtClean="0">
                <a:solidFill>
                  <a:schemeClr val="tx1"/>
                </a:solidFill>
                <a:effectLst/>
                <a:latin typeface="+mn-lt"/>
                <a:ea typeface="+mn-ea"/>
                <a:cs typeface="+mn-cs"/>
              </a:rPr>
              <a:t>Capacité</a:t>
            </a:r>
            <a:r>
              <a:rPr lang="fr-FR" sz="1200" b="1" kern="1200" baseline="0" noProof="0" dirty="0" smtClean="0">
                <a:solidFill>
                  <a:schemeClr val="tx1"/>
                </a:solidFill>
                <a:effectLst/>
                <a:latin typeface="+mn-lt"/>
                <a:ea typeface="+mn-ea"/>
                <a:cs typeface="+mn-cs"/>
              </a:rPr>
              <a:t> d’adaptation </a:t>
            </a:r>
            <a:r>
              <a:rPr lang="fr-FR" sz="1200" b="1" kern="1200" noProof="0" dirty="0" smtClean="0">
                <a:solidFill>
                  <a:schemeClr val="tx1"/>
                </a:solidFill>
                <a:effectLst/>
                <a:latin typeface="+mn-lt"/>
                <a:ea typeface="+mn-ea"/>
                <a:cs typeface="+mn-cs"/>
              </a:rPr>
              <a:t>:</a:t>
            </a:r>
            <a:r>
              <a:rPr lang="fr-FR" sz="1200" kern="1200" noProof="0" dirty="0" smtClean="0">
                <a:solidFill>
                  <a:schemeClr val="tx1"/>
                </a:solidFill>
                <a:effectLst/>
                <a:latin typeface="+mn-lt"/>
                <a:ea typeface="+mn-ea"/>
                <a:cs typeface="+mn-cs"/>
              </a:rPr>
              <a:t>  Il</a:t>
            </a:r>
            <a:r>
              <a:rPr lang="fr-FR" sz="1200" kern="1200" baseline="0" noProof="0" dirty="0" smtClean="0">
                <a:solidFill>
                  <a:schemeClr val="tx1"/>
                </a:solidFill>
                <a:effectLst/>
                <a:latin typeface="+mn-lt"/>
                <a:ea typeface="+mn-ea"/>
                <a:cs typeface="+mn-cs"/>
              </a:rPr>
              <a:t> s’agit de la capacité d’un boxeur d’ajouter de nouvelles stratégies pour mieux gérer les coups provenant de nouvelles directions. </a:t>
            </a:r>
            <a:r>
              <a:rPr lang="fr-FR" sz="1200" i="1" kern="1200" baseline="0" noProof="0" dirty="0" smtClean="0">
                <a:solidFill>
                  <a:schemeClr val="tx1"/>
                </a:solidFill>
                <a:effectLst/>
                <a:latin typeface="+mn-lt"/>
                <a:ea typeface="+mn-ea"/>
                <a:cs typeface="+mn-cs"/>
              </a:rPr>
              <a:t>L’aptitude d’un système à s’ajuster, à modifier ou à changer ses caractéristiques et ses actions afin de modérer les dégâts futurs potentiels et de profiter des occasions, le tout pour pouvoir continuer à fonctionner sans changements qualitatifs majeurs sur le plan de la fonction ou de l’identité structurelle. </a:t>
            </a:r>
            <a:r>
              <a:rPr lang="fr-FR" sz="1200" i="0" kern="1200" baseline="0" noProof="0" dirty="0" smtClean="0">
                <a:solidFill>
                  <a:schemeClr val="tx1"/>
                </a:solidFill>
                <a:effectLst/>
                <a:latin typeface="+mn-lt"/>
                <a:ea typeface="+mn-ea"/>
                <a:cs typeface="+mn-cs"/>
              </a:rPr>
              <a:t>(Un ménage envisage d’utiliser des semences résistantes aux sécheresses, ou bien diversifie ses sources de revenu.)</a:t>
            </a:r>
          </a:p>
          <a:p>
            <a:endParaRPr lang="fr-FR" sz="1200" kern="1200" noProof="0" dirty="0" smtClean="0">
              <a:solidFill>
                <a:schemeClr val="tx1"/>
              </a:solidFill>
              <a:effectLst/>
              <a:latin typeface="+mn-lt"/>
              <a:ea typeface="+mn-ea"/>
              <a:cs typeface="+mn-cs"/>
            </a:endParaRPr>
          </a:p>
          <a:p>
            <a:pPr rtl="0"/>
            <a:r>
              <a:rPr lang="fr-FR" sz="1200" b="1" kern="1200" noProof="0" dirty="0" smtClean="0">
                <a:solidFill>
                  <a:schemeClr val="tx1"/>
                </a:solidFill>
                <a:effectLst/>
                <a:latin typeface="+mn-lt"/>
                <a:ea typeface="+mn-ea"/>
                <a:cs typeface="+mn-cs"/>
              </a:rPr>
              <a:t>Capacité de transformation :</a:t>
            </a:r>
            <a:r>
              <a:rPr lang="fr-FR" sz="1200" kern="1200" noProof="0" dirty="0" smtClean="0">
                <a:solidFill>
                  <a:schemeClr val="tx1"/>
                </a:solidFill>
                <a:effectLst/>
                <a:latin typeface="+mn-lt"/>
                <a:ea typeface="+mn-ea"/>
                <a:cs typeface="+mn-cs"/>
              </a:rPr>
              <a:t>  Il s’agit de la capacité d’un boxeur d’apporter</a:t>
            </a:r>
            <a:r>
              <a:rPr lang="fr-FR" sz="1200" kern="1200" baseline="0" noProof="0" dirty="0" smtClean="0">
                <a:solidFill>
                  <a:schemeClr val="tx1"/>
                </a:solidFill>
                <a:effectLst/>
                <a:latin typeface="+mn-lt"/>
                <a:ea typeface="+mn-ea"/>
                <a:cs typeface="+mn-cs"/>
              </a:rPr>
              <a:t> des modifications considérables à son poids, ses stratégies et son style de boxe pour pouvoir accuser des coups forts venant de différentes directions. </a:t>
            </a:r>
            <a:r>
              <a:rPr lang="fr-FR" sz="1200" i="1" kern="1200" baseline="0" noProof="0" dirty="0" smtClean="0">
                <a:solidFill>
                  <a:schemeClr val="tx1"/>
                </a:solidFill>
                <a:effectLst/>
                <a:latin typeface="+mn-lt"/>
                <a:ea typeface="+mn-ea"/>
                <a:cs typeface="+mn-cs"/>
              </a:rPr>
              <a:t>L’aptitude à créer un système fondamentalement nouveau lorsque les structures écologiques, économiques ou sociales rendent le système en vigueur intenable</a:t>
            </a:r>
            <a:r>
              <a:rPr lang="fr-FR" sz="1200" i="1" kern="1200" noProof="0" dirty="0" smtClean="0">
                <a:solidFill>
                  <a:schemeClr val="tx1"/>
                </a:solidFill>
                <a:effectLst/>
                <a:latin typeface="+mn-lt"/>
                <a:ea typeface="+mn-ea"/>
                <a:cs typeface="+mn-cs"/>
              </a:rPr>
              <a:t>. (Les</a:t>
            </a:r>
            <a:r>
              <a:rPr lang="fr-FR" sz="1200" i="1" kern="1200" baseline="0" noProof="0" dirty="0" smtClean="0">
                <a:solidFill>
                  <a:schemeClr val="tx1"/>
                </a:solidFill>
                <a:effectLst/>
                <a:latin typeface="+mn-lt"/>
                <a:ea typeface="+mn-ea"/>
                <a:cs typeface="+mn-cs"/>
              </a:rPr>
              <a:t> femmes bénéficient de droits d’héritage et de propriété, les enfants ont accès à une éducation supérieure, ce qui entraîne des moyens de subsistance radicalement différents).</a:t>
            </a:r>
            <a:r>
              <a:rPr lang="fr-FR" sz="1200" kern="1200" noProof="0" dirty="0" smtClean="0">
                <a:solidFill>
                  <a:schemeClr val="tx1"/>
                </a:solidFill>
                <a:effectLst/>
                <a:latin typeface="+mn-lt"/>
                <a:ea typeface="+mn-ea"/>
                <a:cs typeface="+mn-cs"/>
              </a:rPr>
              <a:t> </a:t>
            </a:r>
          </a:p>
          <a:p>
            <a:endParaRPr lang="fr-FR" sz="1200" b="1" kern="1200" noProof="0" dirty="0" smtClean="0">
              <a:solidFill>
                <a:schemeClr val="tx1"/>
              </a:solidFill>
              <a:effectLst/>
              <a:latin typeface="+mn-lt"/>
              <a:ea typeface="+mn-ea"/>
              <a:cs typeface="+mn-cs"/>
            </a:endParaRPr>
          </a:p>
          <a:p>
            <a:r>
              <a:rPr lang="fr-FR" sz="1200" b="1" kern="1200" noProof="0" dirty="0" smtClean="0">
                <a:solidFill>
                  <a:schemeClr val="tx1"/>
                </a:solidFill>
                <a:effectLst/>
                <a:latin typeface="+mn-lt"/>
                <a:ea typeface="+mn-ea"/>
                <a:cs typeface="+mn-cs"/>
              </a:rPr>
              <a:t>Implications du passage</a:t>
            </a:r>
            <a:r>
              <a:rPr lang="fr-FR" sz="1200" b="1" kern="1200" baseline="0" noProof="0" dirty="0" smtClean="0">
                <a:solidFill>
                  <a:schemeClr val="tx1"/>
                </a:solidFill>
                <a:effectLst/>
                <a:latin typeface="+mn-lt"/>
                <a:ea typeface="+mn-ea"/>
                <a:cs typeface="+mn-cs"/>
              </a:rPr>
              <a:t> de la capacité d’absorption à la capacité de transformation </a:t>
            </a:r>
            <a:r>
              <a:rPr lang="fr-FR" sz="1200" b="1" kern="1200" noProof="0" dirty="0" smtClean="0">
                <a:solidFill>
                  <a:schemeClr val="tx1"/>
                </a:solidFill>
                <a:effectLst/>
                <a:latin typeface="+mn-lt"/>
                <a:ea typeface="+mn-ea"/>
                <a:cs typeface="+mn-cs"/>
              </a:rPr>
              <a:t>:</a:t>
            </a:r>
            <a:endParaRPr lang="fr-FR" sz="1200" kern="1200" noProof="0" dirty="0" smtClean="0">
              <a:solidFill>
                <a:schemeClr val="tx1"/>
              </a:solidFill>
              <a:effectLst/>
              <a:latin typeface="+mn-lt"/>
              <a:ea typeface="+mn-ea"/>
              <a:cs typeface="+mn-cs"/>
            </a:endParaRPr>
          </a:p>
          <a:p>
            <a:pPr marL="228600" lvl="0" indent="-228600">
              <a:buFont typeface="+mj-lt"/>
              <a:buAutoNum type="arabicPeriod"/>
            </a:pPr>
            <a:r>
              <a:rPr lang="fr-FR" sz="1200" kern="1200" noProof="0" dirty="0" smtClean="0">
                <a:solidFill>
                  <a:schemeClr val="tx1"/>
                </a:solidFill>
                <a:effectLst/>
                <a:latin typeface="+mn-lt"/>
                <a:ea typeface="+mn-ea"/>
                <a:cs typeface="+mn-cs"/>
              </a:rPr>
              <a:t>La capacité d’absorption</a:t>
            </a:r>
            <a:r>
              <a:rPr lang="fr-FR" sz="1200" kern="1200" baseline="0" noProof="0" dirty="0" smtClean="0">
                <a:solidFill>
                  <a:schemeClr val="tx1"/>
                </a:solidFill>
                <a:effectLst/>
                <a:latin typeface="+mn-lt"/>
                <a:ea typeface="+mn-ea"/>
                <a:cs typeface="+mn-cs"/>
              </a:rPr>
              <a:t> se concentre sur la stabilisation d’un système dans son état actuel, tandis que la capacité de transformation cherche à modifier le système, ce qui suppose souvent un calendrier différent (il peut commencer au même moment, mais il faut plus temps pour parvenir à un impact et à des changements systémiques). </a:t>
            </a:r>
          </a:p>
          <a:p>
            <a:pPr marL="228600" lvl="0" indent="-228600">
              <a:buFont typeface="+mj-lt"/>
              <a:buAutoNum type="arabicPeriod"/>
            </a:pPr>
            <a:r>
              <a:rPr lang="fr-FR" sz="1200" kern="1200" noProof="0" dirty="0" smtClean="0">
                <a:solidFill>
                  <a:schemeClr val="tx1"/>
                </a:solidFill>
                <a:effectLst/>
                <a:latin typeface="+mn-lt"/>
                <a:ea typeface="+mn-ea"/>
                <a:cs typeface="+mn-cs"/>
              </a:rPr>
              <a:t>La</a:t>
            </a:r>
            <a:r>
              <a:rPr lang="fr-FR" sz="1200" kern="1200" baseline="0" noProof="0" dirty="0" smtClean="0">
                <a:solidFill>
                  <a:schemeClr val="tx1"/>
                </a:solidFill>
                <a:effectLst/>
                <a:latin typeface="+mn-lt"/>
                <a:ea typeface="+mn-ea"/>
                <a:cs typeface="+mn-cs"/>
              </a:rPr>
              <a:t> prestation d’un soutien à la capacité d’absorption n’est pas une question d’ordre politique, tandis que les systèmes de transformation se heurtent souvent à une résistance politique. La transformation requiert des investissements plus importants et un engagement à plus long terme.</a:t>
            </a:r>
            <a:endParaRPr lang="fr-FR" sz="1200" kern="1200" noProof="0" dirty="0" smtClean="0">
              <a:solidFill>
                <a:schemeClr val="tx1"/>
              </a:solidFill>
              <a:effectLst/>
              <a:latin typeface="+mn-lt"/>
              <a:ea typeface="+mn-ea"/>
              <a:cs typeface="+mn-cs"/>
            </a:endParaRPr>
          </a:p>
          <a:p>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Souvent, les trois capacités peuvent être utilisées en même temps</a:t>
            </a:r>
            <a:r>
              <a:rPr lang="fr-FR" sz="1200" kern="1200" baseline="0" noProof="0" dirty="0" smtClean="0">
                <a:solidFill>
                  <a:schemeClr val="tx1"/>
                </a:solidFill>
                <a:effectLst/>
                <a:latin typeface="+mn-lt"/>
                <a:ea typeface="+mn-ea"/>
                <a:cs typeface="+mn-cs"/>
              </a:rPr>
              <a:t> </a:t>
            </a:r>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Par exemple, une communauté côtière du Bangladesh peut utiliser sa</a:t>
            </a:r>
            <a:r>
              <a:rPr lang="fr-FR" sz="1200" kern="1200" baseline="0" noProof="0" dirty="0" smtClean="0">
                <a:solidFill>
                  <a:schemeClr val="tx1"/>
                </a:solidFill>
                <a:effectLst/>
                <a:latin typeface="+mn-lt"/>
                <a:ea typeface="+mn-ea"/>
                <a:cs typeface="+mn-cs"/>
              </a:rPr>
              <a:t> </a:t>
            </a:r>
            <a:r>
              <a:rPr lang="fr-FR" sz="1200" b="1" kern="1200" baseline="0" noProof="0" dirty="0" smtClean="0">
                <a:solidFill>
                  <a:schemeClr val="tx1"/>
                </a:solidFill>
                <a:effectLst/>
                <a:latin typeface="+mn-lt"/>
                <a:ea typeface="+mn-ea"/>
                <a:cs typeface="+mn-cs"/>
              </a:rPr>
              <a:t>capacité d’absorption </a:t>
            </a:r>
            <a:r>
              <a:rPr lang="fr-FR" sz="1200" b="0" kern="1200" baseline="0" noProof="0" dirty="0" smtClean="0">
                <a:solidFill>
                  <a:schemeClr val="tx1"/>
                </a:solidFill>
                <a:effectLst/>
                <a:latin typeface="+mn-lt"/>
                <a:ea typeface="+mn-ea"/>
                <a:cs typeface="+mn-cs"/>
              </a:rPr>
              <a:t>pour protéger ses ressources des inondations annuelles grâce à ses compétences traditionnelles de gestion des inondations, avoir recours à ses </a:t>
            </a:r>
            <a:r>
              <a:rPr lang="fr-FR" sz="1200" b="1" kern="1200" baseline="0" noProof="0" dirty="0" smtClean="0">
                <a:solidFill>
                  <a:schemeClr val="tx1"/>
                </a:solidFill>
                <a:effectLst/>
                <a:latin typeface="+mn-lt"/>
                <a:ea typeface="+mn-ea"/>
                <a:cs typeface="+mn-cs"/>
              </a:rPr>
              <a:t>compétences d’adaptation </a:t>
            </a:r>
            <a:r>
              <a:rPr lang="fr-FR" sz="1200" kern="1200" noProof="0" dirty="0" smtClean="0">
                <a:solidFill>
                  <a:schemeClr val="tx1"/>
                </a:solidFill>
                <a:effectLst/>
                <a:latin typeface="+mn-lt"/>
                <a:ea typeface="+mn-ea"/>
                <a:cs typeface="+mn-cs"/>
              </a:rPr>
              <a:t>pour modifier sa façon</a:t>
            </a:r>
            <a:r>
              <a:rPr lang="fr-FR" sz="1200" kern="1200" baseline="0" noProof="0" dirty="0" smtClean="0">
                <a:solidFill>
                  <a:schemeClr val="tx1"/>
                </a:solidFill>
                <a:effectLst/>
                <a:latin typeface="+mn-lt"/>
                <a:ea typeface="+mn-ea"/>
                <a:cs typeface="+mn-cs"/>
              </a:rPr>
              <a:t> de cultiver certaines denrées et de collecter l’eau de consommation, afin de combattre les impacts progressifs sur la salinité liés à la hausse du niveau de la mer associée au changement climatique, et </a:t>
            </a:r>
            <a:r>
              <a:rPr lang="fr-FR" sz="1200" b="1" kern="1200" baseline="0" noProof="0" dirty="0" smtClean="0">
                <a:solidFill>
                  <a:schemeClr val="tx1"/>
                </a:solidFill>
                <a:effectLst/>
                <a:latin typeface="+mn-lt"/>
                <a:ea typeface="+mn-ea"/>
                <a:cs typeface="+mn-cs"/>
              </a:rPr>
              <a:t>transformer </a:t>
            </a:r>
            <a:r>
              <a:rPr lang="fr-FR" sz="1200" b="0" kern="1200" baseline="0" noProof="0" dirty="0" smtClean="0">
                <a:solidFill>
                  <a:schemeClr val="tx1"/>
                </a:solidFill>
                <a:effectLst/>
                <a:latin typeface="+mn-lt"/>
                <a:ea typeface="+mn-ea"/>
                <a:cs typeface="+mn-cs"/>
              </a:rPr>
              <a:t>sa façon de gérer ses revenus en modifiant les attitudes fondamentales relatives au rôle et aux partenariats entre différents groupes communautaires, ainsi que le rôle des femmes, pour ce qui est de l’</a:t>
            </a:r>
            <a:r>
              <a:rPr lang="fr-FR" sz="1200" kern="1200" noProof="0" dirty="0" smtClean="0">
                <a:solidFill>
                  <a:schemeClr val="tx1"/>
                </a:solidFill>
                <a:effectLst/>
                <a:latin typeface="+mn-lt"/>
                <a:ea typeface="+mn-ea"/>
                <a:cs typeface="+mn-cs"/>
              </a:rPr>
              <a:t>exploitation des ressources naturelles.</a:t>
            </a:r>
          </a:p>
          <a:p>
            <a:endParaRPr lang="fr-FR" sz="1200" kern="1200" noProof="0" dirty="0" smtClean="0">
              <a:solidFill>
                <a:schemeClr val="tx1"/>
              </a:solidFill>
              <a:effectLst/>
              <a:latin typeface="+mn-lt"/>
              <a:ea typeface="+mn-ea"/>
              <a:cs typeface="+mn-cs"/>
            </a:endParaRPr>
          </a:p>
          <a:p>
            <a:r>
              <a:rPr lang="fr-FR" sz="1200" i="1" kern="1200" noProof="0" dirty="0" smtClean="0">
                <a:solidFill>
                  <a:schemeClr val="tx1"/>
                </a:solidFill>
                <a:effectLst/>
                <a:latin typeface="+mn-lt"/>
                <a:ea typeface="+mn-ea"/>
                <a:cs typeface="+mn-cs"/>
              </a:rPr>
              <a:t>Source : OECD Guidelines on </a:t>
            </a:r>
            <a:r>
              <a:rPr lang="fr-FR" sz="1200" i="1" kern="1200" noProof="0" dirty="0" err="1" smtClean="0">
                <a:solidFill>
                  <a:schemeClr val="tx1"/>
                </a:solidFill>
                <a:effectLst/>
                <a:latin typeface="+mn-lt"/>
                <a:ea typeface="+mn-ea"/>
                <a:cs typeface="+mn-cs"/>
              </a:rPr>
              <a:t>Resilience</a:t>
            </a:r>
            <a:r>
              <a:rPr lang="fr-FR" sz="1200" i="1" kern="1200" noProof="0" dirty="0" smtClean="0">
                <a:solidFill>
                  <a:schemeClr val="tx1"/>
                </a:solidFill>
                <a:effectLst/>
                <a:latin typeface="+mn-lt"/>
                <a:ea typeface="+mn-ea"/>
                <a:cs typeface="+mn-cs"/>
              </a:rPr>
              <a:t> </a:t>
            </a:r>
            <a:r>
              <a:rPr lang="fr-FR" sz="1200" i="1" kern="1200" noProof="0" dirty="0" err="1" smtClean="0">
                <a:solidFill>
                  <a:schemeClr val="tx1"/>
                </a:solidFill>
                <a:effectLst/>
                <a:latin typeface="+mn-lt"/>
                <a:ea typeface="+mn-ea"/>
                <a:cs typeface="+mn-cs"/>
              </a:rPr>
              <a:t>Systems</a:t>
            </a:r>
            <a:r>
              <a:rPr lang="fr-FR" sz="1200" i="1" kern="1200" noProof="0" dirty="0" smtClean="0">
                <a:solidFill>
                  <a:schemeClr val="tx1"/>
                </a:solidFill>
                <a:effectLst/>
                <a:latin typeface="+mn-lt"/>
                <a:ea typeface="+mn-ea"/>
                <a:cs typeface="+mn-cs"/>
              </a:rPr>
              <a:t> </a:t>
            </a:r>
            <a:r>
              <a:rPr lang="fr-FR" sz="1200" i="1" kern="1200" noProof="0" dirty="0" err="1" smtClean="0">
                <a:solidFill>
                  <a:schemeClr val="tx1"/>
                </a:solidFill>
                <a:effectLst/>
                <a:latin typeface="+mn-lt"/>
                <a:ea typeface="+mn-ea"/>
                <a:cs typeface="+mn-cs"/>
              </a:rPr>
              <a:t>analysis</a:t>
            </a:r>
            <a:r>
              <a:rPr lang="fr-FR" sz="1200" i="1" kern="1200" noProof="0" dirty="0" smtClean="0">
                <a:solidFill>
                  <a:schemeClr val="tx1"/>
                </a:solidFill>
                <a:effectLst/>
                <a:latin typeface="+mn-lt"/>
                <a:ea typeface="+mn-ea"/>
                <a:cs typeface="+mn-cs"/>
              </a:rPr>
              <a:t> </a:t>
            </a:r>
            <a:endParaRPr lang="fr-FR" sz="1200" kern="1200" noProof="0" dirty="0" smtClean="0">
              <a:solidFill>
                <a:schemeClr val="tx1"/>
              </a:solidFill>
              <a:effectLst/>
              <a:latin typeface="+mn-lt"/>
              <a:ea typeface="+mn-ea"/>
              <a:cs typeface="+mn-cs"/>
            </a:endParaRPr>
          </a:p>
          <a:p>
            <a:r>
              <a:rPr lang="fr-FR" sz="1200" i="1" kern="1200" noProof="0" dirty="0" smtClean="0">
                <a:solidFill>
                  <a:schemeClr val="tx1"/>
                </a:solidFill>
                <a:effectLst/>
                <a:latin typeface="+mn-lt"/>
                <a:ea typeface="+mn-ea"/>
                <a:cs typeface="+mn-cs"/>
              </a:rPr>
              <a:t> </a:t>
            </a:r>
            <a:endParaRPr lang="fr-F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a:p>
        </p:txBody>
      </p:sp>
    </p:spTree>
    <p:extLst>
      <p:ext uri="{BB962C8B-B14F-4D97-AF65-F5344CB8AC3E}">
        <p14:creationId xmlns:p14="http://schemas.microsoft.com/office/powerpoint/2010/main" val="3964219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0" kern="1200" noProof="0" dirty="0" smtClean="0">
                <a:solidFill>
                  <a:schemeClr val="tx1"/>
                </a:solidFill>
                <a:effectLst/>
                <a:latin typeface="+mn-lt"/>
                <a:ea typeface="+mn-ea"/>
                <a:cs typeface="+mn-cs"/>
              </a:rPr>
              <a:t>Préparatifs d</a:t>
            </a:r>
            <a:r>
              <a:rPr lang="fr-FR" sz="1200" i="0" kern="1200" baseline="0" noProof="0" dirty="0" smtClean="0">
                <a:solidFill>
                  <a:schemeClr val="tx1"/>
                </a:solidFill>
                <a:effectLst/>
                <a:latin typeface="+mn-lt"/>
                <a:ea typeface="+mn-ea"/>
                <a:cs typeface="+mn-cs"/>
              </a:rPr>
              <a:t>u facilitateur </a:t>
            </a:r>
            <a:r>
              <a:rPr lang="fr-FR" sz="1200" i="0" kern="1200" noProof="0" dirty="0" smtClean="0">
                <a:solidFill>
                  <a:schemeClr val="tx1"/>
                </a:solidFill>
                <a:effectLst/>
                <a:latin typeface="+mn-lt"/>
                <a:ea typeface="+mn-ea"/>
                <a:cs typeface="+mn-cs"/>
              </a:rPr>
              <a:t>:</a:t>
            </a:r>
          </a:p>
          <a:p>
            <a:r>
              <a:rPr lang="fr-FR" sz="1200" i="0" kern="1200" noProof="0" dirty="0" smtClean="0">
                <a:solidFill>
                  <a:schemeClr val="tx1"/>
                </a:solidFill>
                <a:effectLst/>
                <a:latin typeface="+mn-lt"/>
                <a:ea typeface="+mn-ea"/>
                <a:cs typeface="+mn-cs"/>
              </a:rPr>
              <a:t>Vous aurez imprimé 2 fiches</a:t>
            </a:r>
            <a:r>
              <a:rPr lang="fr-FR" sz="1200" i="0" kern="1200" baseline="0" noProof="0" dirty="0" smtClean="0">
                <a:solidFill>
                  <a:schemeClr val="tx1"/>
                </a:solidFill>
                <a:effectLst/>
                <a:latin typeface="+mn-lt"/>
                <a:ea typeface="+mn-ea"/>
                <a:cs typeface="+mn-cs"/>
              </a:rPr>
              <a:t> “Définitions” par table</a:t>
            </a:r>
            <a:r>
              <a:rPr lang="fr-FR" sz="1200" i="0" kern="1200" noProof="0" dirty="0" smtClean="0">
                <a:solidFill>
                  <a:schemeClr val="tx1"/>
                </a:solidFill>
                <a:effectLst/>
                <a:latin typeface="+mn-lt"/>
                <a:ea typeface="+mn-ea"/>
                <a:cs typeface="+mn-cs"/>
              </a:rPr>
              <a:t>.</a:t>
            </a:r>
          </a:p>
          <a:p>
            <a:r>
              <a:rPr lang="fr-FR" sz="1200" i="0" kern="1200" noProof="0" dirty="0" smtClean="0">
                <a:solidFill>
                  <a:schemeClr val="tx1"/>
                </a:solidFill>
                <a:effectLst/>
                <a:latin typeface="+mn-lt"/>
                <a:ea typeface="+mn-ea"/>
                <a:cs typeface="+mn-cs"/>
              </a:rPr>
              <a:t>Un exemplaire, au format A4,</a:t>
            </a:r>
            <a:r>
              <a:rPr lang="fr-FR" sz="1200" i="0" kern="1200" baseline="0" noProof="0" dirty="0" smtClean="0">
                <a:solidFill>
                  <a:schemeClr val="tx1"/>
                </a:solidFill>
                <a:effectLst/>
                <a:latin typeface="+mn-lt"/>
                <a:ea typeface="+mn-ea"/>
                <a:cs typeface="+mn-cs"/>
              </a:rPr>
              <a:t> est mis de côté et sera distribué au groupe par la suite pour évaluer s’il a correctement effectué l’exercice. </a:t>
            </a:r>
            <a:endParaRPr lang="fr-FR" sz="1200" i="0" kern="1200" noProof="0" dirty="0" smtClean="0">
              <a:solidFill>
                <a:schemeClr val="tx1"/>
              </a:solidFill>
              <a:effectLst/>
              <a:latin typeface="+mn-lt"/>
              <a:ea typeface="+mn-ea"/>
              <a:cs typeface="+mn-cs"/>
            </a:endParaRPr>
          </a:p>
          <a:p>
            <a:r>
              <a:rPr lang="fr-FR" sz="1200" i="0" kern="1200" noProof="0" dirty="0" smtClean="0">
                <a:solidFill>
                  <a:schemeClr val="tx1"/>
                </a:solidFill>
                <a:effectLst/>
                <a:latin typeface="+mn-lt"/>
                <a:ea typeface="+mn-ea"/>
                <a:cs typeface="+mn-cs"/>
              </a:rPr>
              <a:t>L’autre exemplaire devr</a:t>
            </a:r>
            <a:r>
              <a:rPr lang="fr-FR" sz="1200" i="0" kern="1200" baseline="0" noProof="0" dirty="0" smtClean="0">
                <a:solidFill>
                  <a:schemeClr val="tx1"/>
                </a:solidFill>
                <a:effectLst/>
                <a:latin typeface="+mn-lt"/>
                <a:ea typeface="+mn-ea"/>
                <a:cs typeface="+mn-cs"/>
              </a:rPr>
              <a:t>a être découpé en morceaux et chaque terme séparé de sa définition. </a:t>
            </a:r>
          </a:p>
          <a:p>
            <a:r>
              <a:rPr lang="fr-FR" sz="1200" i="0" kern="1200" baseline="0" noProof="0" dirty="0" smtClean="0">
                <a:solidFill>
                  <a:schemeClr val="tx1"/>
                </a:solidFill>
                <a:effectLst/>
                <a:latin typeface="+mn-lt"/>
                <a:ea typeface="+mn-ea"/>
                <a:cs typeface="+mn-cs"/>
              </a:rPr>
              <a:t>Placez tous les morceaux de papier dans une enveloppe, sur laquelle vous écrirez le numéro du groupe. </a:t>
            </a:r>
            <a:endParaRPr lang="fr-FR" sz="1200" i="0" kern="1200" noProof="0" dirty="0" smtClean="0">
              <a:solidFill>
                <a:schemeClr val="tx1"/>
              </a:solidFill>
              <a:effectLst/>
              <a:latin typeface="+mn-lt"/>
              <a:ea typeface="+mn-ea"/>
              <a:cs typeface="+mn-cs"/>
            </a:endParaRPr>
          </a:p>
          <a:p>
            <a:r>
              <a:rPr lang="fr-FR" sz="1200" i="0" kern="1200" noProof="0" dirty="0" smtClean="0">
                <a:solidFill>
                  <a:schemeClr val="tx1"/>
                </a:solidFill>
                <a:effectLst/>
                <a:latin typeface="+mn-lt"/>
                <a:ea typeface="+mn-ea"/>
                <a:cs typeface="+mn-cs"/>
              </a:rPr>
              <a:t>Distribuez</a:t>
            </a:r>
            <a:r>
              <a:rPr lang="fr-FR" sz="1200" i="0" kern="1200" baseline="0" noProof="0" dirty="0" smtClean="0">
                <a:solidFill>
                  <a:schemeClr val="tx1"/>
                </a:solidFill>
                <a:effectLst/>
                <a:latin typeface="+mn-lt"/>
                <a:ea typeface="+mn-ea"/>
                <a:cs typeface="+mn-cs"/>
              </a:rPr>
              <a:t> une enveloppe à chaque groupe, ainsi qu’un tableau de conférence vierge et un bâton de colle. </a:t>
            </a:r>
          </a:p>
          <a:p>
            <a:r>
              <a:rPr lang="fr-FR" sz="1200" i="0" kern="1200" baseline="0" noProof="0" dirty="0" smtClean="0">
                <a:solidFill>
                  <a:schemeClr val="tx1"/>
                </a:solidFill>
                <a:effectLst/>
                <a:latin typeface="+mn-lt"/>
                <a:ea typeface="+mn-ea"/>
                <a:cs typeface="+mn-cs"/>
              </a:rPr>
              <a:t>Une fois que tous les groupes auront fini de coller des morceaux de papier sur le tableau, donnez-leur les feuilles A4 comportant les définitions correctes. Laissez-les faire eux-mêmes les corrections. </a:t>
            </a:r>
            <a:endParaRPr lang="fr-F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a:p>
        </p:txBody>
      </p:sp>
    </p:spTree>
    <p:extLst>
      <p:ext uri="{BB962C8B-B14F-4D97-AF65-F5344CB8AC3E}">
        <p14:creationId xmlns:p14="http://schemas.microsoft.com/office/powerpoint/2010/main" val="4165090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0" kern="1200" noProof="0" dirty="0" smtClean="0">
                <a:solidFill>
                  <a:schemeClr val="tx1"/>
                </a:solidFill>
                <a:effectLst/>
                <a:latin typeface="+mn-lt"/>
                <a:ea typeface="+mn-ea"/>
                <a:cs typeface="+mn-cs"/>
              </a:rPr>
              <a:t>Pour</a:t>
            </a:r>
            <a:r>
              <a:rPr lang="fr-FR" sz="1200" i="0" kern="1200" baseline="0" noProof="0" dirty="0" smtClean="0">
                <a:solidFill>
                  <a:schemeClr val="tx1"/>
                </a:solidFill>
                <a:effectLst/>
                <a:latin typeface="+mn-lt"/>
                <a:ea typeface="+mn-ea"/>
                <a:cs typeface="+mn-cs"/>
              </a:rPr>
              <a:t> renforcer la résilience, il faut une gestion efficace des risques et des crises. </a:t>
            </a:r>
            <a:endParaRPr lang="fr-FR" sz="1200" i="0" kern="1200" noProof="0" dirty="0" smtClean="0">
              <a:solidFill>
                <a:schemeClr val="tx1"/>
              </a:solidFill>
              <a:effectLst/>
              <a:latin typeface="+mn-lt"/>
              <a:ea typeface="+mn-ea"/>
              <a:cs typeface="+mn-cs"/>
            </a:endParaRPr>
          </a:p>
          <a:p>
            <a:r>
              <a:rPr lang="fr-FR" sz="1200" i="0" kern="1200" noProof="0" dirty="0" smtClean="0">
                <a:solidFill>
                  <a:schemeClr val="tx1"/>
                </a:solidFill>
                <a:effectLst/>
                <a:latin typeface="+mn-lt"/>
                <a:ea typeface="+mn-ea"/>
                <a:cs typeface="+mn-cs"/>
              </a:rPr>
              <a:t>Expliquez</a:t>
            </a:r>
            <a:r>
              <a:rPr lang="fr-FR" sz="1200" i="0" kern="1200" baseline="0" noProof="0" dirty="0" smtClean="0">
                <a:solidFill>
                  <a:schemeClr val="tx1"/>
                </a:solidFill>
                <a:effectLst/>
                <a:latin typeface="+mn-lt"/>
                <a:ea typeface="+mn-ea"/>
                <a:cs typeface="+mn-cs"/>
              </a:rPr>
              <a:t> que le manuel Sphère comporte des conseils sur les différentes étapes du cycle de gestion des risques et des crises, et que les participants les exploreront dans l’exercice suivant</a:t>
            </a:r>
            <a:r>
              <a:rPr lang="fr-FR" sz="1200" i="0" kern="1200" noProof="0" dirty="0" smtClean="0">
                <a:solidFill>
                  <a:schemeClr val="tx1"/>
                </a:solidFill>
                <a:effectLst/>
                <a:latin typeface="+mn-lt"/>
                <a:ea typeface="+mn-ea"/>
                <a:cs typeface="+mn-cs"/>
              </a:rPr>
              <a:t>.</a:t>
            </a:r>
          </a:p>
          <a:p>
            <a:endParaRPr lang="fr-FR" sz="1200" i="0" kern="1200" noProof="0" dirty="0" smtClean="0">
              <a:solidFill>
                <a:schemeClr val="tx1"/>
              </a:solidFill>
              <a:effectLst/>
              <a:latin typeface="+mn-lt"/>
              <a:ea typeface="+mn-ea"/>
              <a:cs typeface="+mn-cs"/>
            </a:endParaRPr>
          </a:p>
          <a:p>
            <a:r>
              <a:rPr lang="fr-FR" sz="1200" i="1" kern="1200" noProof="0" dirty="0" smtClean="0">
                <a:solidFill>
                  <a:schemeClr val="tx1"/>
                </a:solidFill>
                <a:effectLst/>
                <a:latin typeface="+mn-lt"/>
                <a:ea typeface="+mn-ea"/>
                <a:cs typeface="+mn-cs"/>
              </a:rPr>
              <a:t>Source du diagramme</a:t>
            </a:r>
            <a:r>
              <a:rPr lang="fr-FR" sz="1200" i="1" kern="1200" baseline="0" noProof="0" dirty="0" smtClean="0">
                <a:solidFill>
                  <a:schemeClr val="tx1"/>
                </a:solidFill>
                <a:effectLst/>
                <a:latin typeface="+mn-lt"/>
                <a:ea typeface="+mn-ea"/>
                <a:cs typeface="+mn-cs"/>
              </a:rPr>
              <a:t> </a:t>
            </a:r>
            <a:r>
              <a:rPr lang="fr-FR" sz="1200" i="1" kern="1200" noProof="0" dirty="0" smtClean="0">
                <a:solidFill>
                  <a:schemeClr val="tx1"/>
                </a:solidFill>
                <a:effectLst/>
                <a:latin typeface="+mn-lt"/>
                <a:ea typeface="+mn-ea"/>
                <a:cs typeface="+mn-cs"/>
              </a:rPr>
              <a:t>: www.fao.org/docrep/008/y5744e/y5744e04.htm</a:t>
            </a:r>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a:p>
        </p:txBody>
      </p:sp>
    </p:spTree>
    <p:extLst>
      <p:ext uri="{BB962C8B-B14F-4D97-AF65-F5344CB8AC3E}">
        <p14:creationId xmlns:p14="http://schemas.microsoft.com/office/powerpoint/2010/main" val="154194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noProof="0" dirty="0" smtClean="0">
                <a:solidFill>
                  <a:schemeClr val="tx1"/>
                </a:solidFill>
                <a:effectLst/>
                <a:latin typeface="+mn-lt"/>
                <a:ea typeface="+mn-ea"/>
                <a:cs typeface="+mn-cs"/>
              </a:rPr>
              <a:t>Écrivez</a:t>
            </a:r>
            <a:r>
              <a:rPr lang="fr-FR" sz="1200" kern="1200" baseline="0" noProof="0" dirty="0" smtClean="0">
                <a:solidFill>
                  <a:schemeClr val="tx1"/>
                </a:solidFill>
                <a:effectLst/>
                <a:latin typeface="+mn-lt"/>
                <a:ea typeface="+mn-ea"/>
                <a:cs typeface="+mn-cs"/>
              </a:rPr>
              <a:t> sur les cartes de couleur </a:t>
            </a:r>
            <a:r>
              <a:rPr lang="fr-FR" sz="1200" kern="1200" noProof="0" dirty="0" smtClean="0">
                <a:solidFill>
                  <a:schemeClr val="tx1"/>
                </a:solidFill>
                <a:effectLst/>
                <a:latin typeface="+mn-lt"/>
                <a:ea typeface="+mn-ea"/>
                <a:cs typeface="+mn-cs"/>
              </a:rPr>
              <a:t>:</a:t>
            </a:r>
          </a:p>
          <a:p>
            <a:pPr marL="171450" indent="-171450">
              <a:buFont typeface="Arial"/>
              <a:buChar char="•"/>
            </a:pPr>
            <a:r>
              <a:rPr lang="fr-FR" sz="1200" kern="1200" noProof="0" dirty="0" smtClean="0">
                <a:solidFill>
                  <a:schemeClr val="tx1"/>
                </a:solidFill>
                <a:effectLst/>
                <a:latin typeface="+mn-lt"/>
                <a:ea typeface="+mn-ea"/>
                <a:cs typeface="+mn-cs"/>
              </a:rPr>
              <a:t>Atténuation</a:t>
            </a:r>
            <a:r>
              <a:rPr lang="fr-FR" sz="1200" kern="1200" baseline="0" noProof="0" dirty="0" smtClean="0">
                <a:solidFill>
                  <a:schemeClr val="tx1"/>
                </a:solidFill>
                <a:effectLst/>
                <a:latin typeface="+mn-lt"/>
                <a:ea typeface="+mn-ea"/>
                <a:cs typeface="+mn-cs"/>
              </a:rPr>
              <a:t> et prévention</a:t>
            </a:r>
            <a:endParaRPr lang="fr-FR" sz="1200" kern="1200" noProof="0" dirty="0" smtClean="0">
              <a:solidFill>
                <a:schemeClr val="tx1"/>
              </a:solidFill>
              <a:effectLst/>
              <a:latin typeface="+mn-lt"/>
              <a:ea typeface="+mn-ea"/>
              <a:cs typeface="+mn-cs"/>
            </a:endParaRPr>
          </a:p>
          <a:p>
            <a:pPr marL="171450" indent="-171450">
              <a:buFont typeface="Arial"/>
              <a:buChar char="•"/>
            </a:pPr>
            <a:r>
              <a:rPr lang="fr-FR" sz="1200" kern="1200" noProof="0" dirty="0" smtClean="0">
                <a:solidFill>
                  <a:schemeClr val="tx1"/>
                </a:solidFill>
                <a:effectLst/>
                <a:latin typeface="+mn-lt"/>
                <a:ea typeface="+mn-ea"/>
                <a:cs typeface="+mn-cs"/>
              </a:rPr>
              <a:t>Préparation</a:t>
            </a:r>
          </a:p>
          <a:p>
            <a:pPr marL="171450" indent="-171450">
              <a:buFont typeface="Arial"/>
              <a:buChar char="•"/>
            </a:pPr>
            <a:r>
              <a:rPr lang="fr-FR" sz="1200" kern="1200" noProof="0" dirty="0" smtClean="0">
                <a:solidFill>
                  <a:schemeClr val="tx1"/>
                </a:solidFill>
                <a:effectLst/>
                <a:latin typeface="+mn-lt"/>
                <a:ea typeface="+mn-ea"/>
                <a:cs typeface="+mn-cs"/>
              </a:rPr>
              <a:t>Prédiction et alerte précoce</a:t>
            </a:r>
          </a:p>
          <a:p>
            <a:pPr marL="171450" indent="-171450">
              <a:buFont typeface="Arial"/>
              <a:buChar char="•"/>
            </a:pPr>
            <a:r>
              <a:rPr lang="fr-FR" sz="1200" kern="1200" noProof="0" dirty="0" smtClean="0">
                <a:solidFill>
                  <a:schemeClr val="tx1"/>
                </a:solidFill>
                <a:effectLst/>
                <a:latin typeface="+mn-lt"/>
                <a:ea typeface="+mn-ea"/>
                <a:cs typeface="+mn-cs"/>
              </a:rPr>
              <a:t>Évaluation</a:t>
            </a:r>
            <a:r>
              <a:rPr lang="fr-FR" sz="1200" kern="1200" baseline="0" noProof="0" dirty="0" smtClean="0">
                <a:solidFill>
                  <a:schemeClr val="tx1"/>
                </a:solidFill>
                <a:effectLst/>
                <a:latin typeface="+mn-lt"/>
                <a:ea typeface="+mn-ea"/>
                <a:cs typeface="+mn-cs"/>
              </a:rPr>
              <a:t> de l’impact</a:t>
            </a:r>
            <a:endParaRPr lang="fr-FR" sz="1200" kern="1200" noProof="0" dirty="0" smtClean="0">
              <a:solidFill>
                <a:schemeClr val="tx1"/>
              </a:solidFill>
              <a:effectLst/>
              <a:latin typeface="+mn-lt"/>
              <a:ea typeface="+mn-ea"/>
              <a:cs typeface="+mn-cs"/>
            </a:endParaRPr>
          </a:p>
          <a:p>
            <a:pPr marL="171450" indent="-171450">
              <a:buFont typeface="Arial"/>
              <a:buChar char="•"/>
            </a:pPr>
            <a:r>
              <a:rPr lang="fr-FR" sz="1200" kern="1200" noProof="0" dirty="0" smtClean="0">
                <a:solidFill>
                  <a:schemeClr val="tx1"/>
                </a:solidFill>
                <a:effectLst/>
                <a:latin typeface="+mn-lt"/>
                <a:ea typeface="+mn-ea"/>
                <a:cs typeface="+mn-cs"/>
              </a:rPr>
              <a:t>Intervention</a:t>
            </a:r>
          </a:p>
          <a:p>
            <a:pPr marL="171450" indent="-171450">
              <a:buFont typeface="Arial"/>
              <a:buChar char="•"/>
            </a:pPr>
            <a:r>
              <a:rPr lang="fr-FR" sz="1200" kern="1200" noProof="0" dirty="0" smtClean="0">
                <a:solidFill>
                  <a:schemeClr val="tx1"/>
                </a:solidFill>
                <a:effectLst/>
                <a:latin typeface="+mn-lt"/>
                <a:ea typeface="+mn-ea"/>
                <a:cs typeface="+mn-cs"/>
              </a:rPr>
              <a:t>Relèvement et reconstruction</a:t>
            </a:r>
          </a:p>
          <a:p>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Durant l’exercice, circulez entre les</a:t>
            </a:r>
            <a:r>
              <a:rPr lang="fr-FR" sz="1200" kern="1200" baseline="0" noProof="0" dirty="0" smtClean="0">
                <a:solidFill>
                  <a:schemeClr val="tx1"/>
                </a:solidFill>
                <a:effectLst/>
                <a:latin typeface="+mn-lt"/>
                <a:ea typeface="+mn-ea"/>
                <a:cs typeface="+mn-cs"/>
              </a:rPr>
              <a:t> groupes pour vous assurer que les participants ne se concentrent pas sur des détails mais comprennent l’ensemble. Par exemple, il y a de nombreux chapitres et paragraphes qui traitent de l’intervention : les participants pourraient donc relever le titre des chapitres concernés et donner un exemple de standard essentiel lié à l’intervention. </a:t>
            </a:r>
          </a:p>
          <a:p>
            <a:r>
              <a:rPr lang="fr-FR" sz="1200" kern="1200" noProof="0" dirty="0" smtClean="0">
                <a:solidFill>
                  <a:schemeClr val="tx1"/>
                </a:solidFill>
                <a:effectLst/>
                <a:latin typeface="+mn-lt"/>
                <a:ea typeface="+mn-ea"/>
                <a:cs typeface="+mn-cs"/>
              </a:rPr>
              <a:t> </a:t>
            </a:r>
          </a:p>
          <a:p>
            <a:r>
              <a:rPr lang="fr-FR" sz="1200" kern="1200" noProof="0" dirty="0" smtClean="0">
                <a:solidFill>
                  <a:schemeClr val="tx1"/>
                </a:solidFill>
                <a:effectLst/>
                <a:latin typeface="+mn-lt"/>
                <a:ea typeface="+mn-ea"/>
                <a:cs typeface="+mn-cs"/>
              </a:rPr>
              <a:t>Débriefing</a:t>
            </a:r>
            <a:r>
              <a:rPr lang="fr-FR" sz="1200" kern="1200" baseline="0" noProof="0" dirty="0" smtClean="0">
                <a:solidFill>
                  <a:schemeClr val="tx1"/>
                </a:solidFill>
                <a:effectLst/>
                <a:latin typeface="+mn-lt"/>
                <a:ea typeface="+mn-ea"/>
                <a:cs typeface="+mn-cs"/>
              </a:rPr>
              <a:t> : Utilisez un minuteur et demandez aux participants de présenter leurs conclusions, 3 min. par étape. </a:t>
            </a:r>
            <a:endParaRPr lang="fr-FR" sz="1200" kern="1200" noProof="0" dirty="0" smtClean="0">
              <a:solidFill>
                <a:schemeClr val="tx1"/>
              </a:solidFill>
              <a:effectLst/>
              <a:latin typeface="+mn-lt"/>
              <a:ea typeface="+mn-ea"/>
              <a:cs typeface="+mn-cs"/>
            </a:endParaRPr>
          </a:p>
          <a:p>
            <a:endParaRPr lang="fr-FR" sz="1200" kern="1200" noProof="0" dirty="0" smtClean="0">
              <a:solidFill>
                <a:schemeClr val="tx1"/>
              </a:solidFill>
              <a:effectLst/>
              <a:latin typeface="+mn-lt"/>
              <a:ea typeface="+mn-ea"/>
              <a:cs typeface="+mn-cs"/>
            </a:endParaRPr>
          </a:p>
          <a:p>
            <a:r>
              <a:rPr lang="fr-FR" sz="1200" kern="1200" noProof="0" dirty="0" smtClean="0">
                <a:solidFill>
                  <a:schemeClr val="tx1"/>
                </a:solidFill>
                <a:effectLst/>
                <a:latin typeface="+mn-lt"/>
                <a:ea typeface="+mn-ea"/>
                <a:cs typeface="+mn-cs"/>
              </a:rPr>
              <a:t>À la fin, demandez</a:t>
            </a:r>
            <a:r>
              <a:rPr lang="fr-FR" sz="1200" kern="1200" baseline="0" noProof="0" dirty="0" smtClean="0">
                <a:solidFill>
                  <a:schemeClr val="tx1"/>
                </a:solidFill>
                <a:effectLst/>
                <a:latin typeface="+mn-lt"/>
                <a:ea typeface="+mn-ea"/>
                <a:cs typeface="+mn-cs"/>
              </a:rPr>
              <a:t> aux participants ce qu’ils pensent de la manière dont Sphère peut soutenir la RRC/GRC et la résilience. Les présentations des groupes montreront certainement que Sphère se concentre davantage sur certaines parties du cycle de gestion des risques et des crises que sur d’autres, autrement dit que, bien que le manuel comporte beaucoup de mentions de l’intervention, il </a:t>
            </a:r>
            <a:r>
              <a:rPr lang="fr-FR" sz="1200" kern="1200" noProof="0" dirty="0" smtClean="0">
                <a:solidFill>
                  <a:schemeClr val="tx1"/>
                </a:solidFill>
                <a:effectLst/>
                <a:latin typeface="+mn-lt"/>
                <a:ea typeface="+mn-ea"/>
                <a:cs typeface="+mn-cs"/>
              </a:rPr>
              <a:t>traite beaucoup moins</a:t>
            </a:r>
            <a:r>
              <a:rPr lang="fr-FR" sz="1200" kern="1200" baseline="0" noProof="0" dirty="0" smtClean="0">
                <a:solidFill>
                  <a:schemeClr val="tx1"/>
                </a:solidFill>
                <a:effectLst/>
                <a:latin typeface="+mn-lt"/>
                <a:ea typeface="+mn-ea"/>
                <a:cs typeface="+mn-cs"/>
              </a:rPr>
              <a:t> du relèvement (vous pouvez faire le lien avec le standard minimum associé de Sphère sur le relèvement économique </a:t>
            </a:r>
            <a:r>
              <a:rPr lang="fr-FR" sz="1200" kern="1200" noProof="0" dirty="0" smtClean="0">
                <a:solidFill>
                  <a:schemeClr val="tx1"/>
                </a:solidFill>
                <a:effectLst/>
                <a:latin typeface="+mn-lt"/>
                <a:ea typeface="+mn-ea"/>
                <a:cs typeface="+mn-cs"/>
              </a:rPr>
              <a:t>- </a:t>
            </a:r>
            <a:r>
              <a:rPr lang="fr-FR" sz="1200" kern="1200" noProof="0" dirty="0" smtClean="0">
                <a:solidFill>
                  <a:srgbClr val="FF0000"/>
                </a:solidFill>
                <a:effectLst/>
                <a:latin typeface="+mn-lt"/>
                <a:ea typeface="+mn-ea"/>
                <a:cs typeface="+mn-cs"/>
              </a:rPr>
              <a:t>MERS</a:t>
            </a:r>
            <a:r>
              <a:rPr lang="fr-FR" sz="1200" kern="1200" noProof="0" dirty="0" smtClean="0">
                <a:solidFill>
                  <a:schemeClr val="tx1"/>
                </a:solidFill>
                <a:effectLst/>
                <a:latin typeface="+mn-lt"/>
                <a:ea typeface="+mn-ea"/>
                <a:cs typeface="+mn-cs"/>
              </a:rPr>
              <a:t>), ou de l’atténuation des effets. Cependant, il est important de souligner que Sphère traite</a:t>
            </a:r>
            <a:r>
              <a:rPr lang="fr-FR" sz="1200" kern="1200" baseline="0" noProof="0" dirty="0" smtClean="0">
                <a:solidFill>
                  <a:schemeClr val="tx1"/>
                </a:solidFill>
                <a:effectLst/>
                <a:latin typeface="+mn-lt"/>
                <a:ea typeface="+mn-ea"/>
                <a:cs typeface="+mn-cs"/>
              </a:rPr>
              <a:t> de toutes ces étapes et propose des conseils sur chacune d’entre elles – </a:t>
            </a:r>
            <a:r>
              <a:rPr lang="fr-FR" sz="1200" kern="1200" noProof="0" dirty="0" smtClean="0">
                <a:solidFill>
                  <a:schemeClr val="tx1"/>
                </a:solidFill>
                <a:effectLst/>
                <a:latin typeface="+mn-lt"/>
                <a:ea typeface="+mn-ea"/>
                <a:cs typeface="+mn-cs"/>
              </a:rPr>
              <a:t>la phase de l’intervention</a:t>
            </a:r>
            <a:r>
              <a:rPr lang="fr-FR" sz="1200" kern="1200" baseline="0" noProof="0" dirty="0" smtClean="0">
                <a:solidFill>
                  <a:schemeClr val="tx1"/>
                </a:solidFill>
                <a:effectLst/>
                <a:latin typeface="+mn-lt"/>
                <a:ea typeface="+mn-ea"/>
                <a:cs typeface="+mn-cs"/>
              </a:rPr>
              <a:t> à elle seule ne suffit pas à soutenir les principes clés qui étayent la Charte humanitaire. </a:t>
            </a:r>
            <a:endParaRPr lang="fr-F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a:p>
        </p:txBody>
      </p:sp>
    </p:spTree>
    <p:extLst>
      <p:ext uri="{BB962C8B-B14F-4D97-AF65-F5344CB8AC3E}">
        <p14:creationId xmlns:p14="http://schemas.microsoft.com/office/powerpoint/2010/main" val="599180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defRPr sz="2800"/>
            </a:lvl1pPr>
          </a:lstStyle>
          <a:p>
            <a:r>
              <a:rPr lang="fr-FR" noProof="0" smtClean="0"/>
              <a:t>Click to edit Master title style</a:t>
            </a:r>
            <a:endParaRPr lang="fr-FR" noProof="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fr-FR" noProof="0" smtClean="0"/>
              <a:t>Click to edit Master text styles</a:t>
            </a:r>
          </a:p>
          <a:p>
            <a:pPr lvl="1"/>
            <a:r>
              <a:rPr lang="fr-FR" noProof="0" smtClean="0"/>
              <a:t>Second level</a:t>
            </a:r>
          </a:p>
          <a:p>
            <a:pPr lvl="2"/>
            <a:r>
              <a:rPr lang="fr-FR" noProof="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B3 – Sphere, Disaster Risk Reduction/Management and resilience</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fr-FR" smtClean="0"/>
              <a:t>Click to edit Master title style</a:t>
            </a:r>
            <a:endParaRPr lang="fr-FR"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fr-FR" smtClean="0"/>
              <a:t>Click to edit Master text styles</a:t>
            </a:r>
          </a:p>
          <a:p>
            <a:pPr lvl="1"/>
            <a:r>
              <a:rPr lang="fr-FR" smtClean="0"/>
              <a:t>Second level</a:t>
            </a:r>
          </a:p>
          <a:p>
            <a:pPr lvl="2"/>
            <a:r>
              <a:rPr lang="fr-FR" smtClean="0"/>
              <a:t>Third </a:t>
            </a:r>
            <a:r>
              <a:rPr lang="fr-FR" noProof="0" smtClean="0"/>
              <a:t>level</a:t>
            </a:r>
            <a:endParaRPr lang="fr-FR" noProof="0" dirty="0" smtClean="0"/>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B3 – Sphere, Disaster Risk Reduction/Management and resilience</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fr-FR" smtClean="0"/>
              <a:t>Click to edit </a:t>
            </a:r>
            <a:r>
              <a:rPr lang="fr-FR" noProof="0" smtClean="0"/>
              <a:t>Master</a:t>
            </a:r>
            <a:r>
              <a:rPr lang="fr-FR" smtClean="0"/>
              <a:t> title style</a:t>
            </a:r>
            <a:endParaRPr lang="fr-FR"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fr-FR" smtClean="0"/>
              <a:t>Click to edit Master text s</a:t>
            </a:r>
            <a:r>
              <a:rPr lang="fr-FR" noProof="0" smtClean="0"/>
              <a:t>tyles</a:t>
            </a:r>
          </a:p>
          <a:p>
            <a:pPr lvl="1"/>
            <a:r>
              <a:rPr lang="fr-FR" noProof="0" smtClean="0"/>
              <a:t>Second level</a:t>
            </a:r>
          </a:p>
          <a:p>
            <a:pPr lvl="2"/>
            <a:r>
              <a:rPr lang="fr-FR" noProof="0" smtClean="0"/>
              <a:t>Third level</a:t>
            </a:r>
            <a:endParaRPr lang="fr-FR" noProof="0" dirty="0" smtClean="0"/>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B3 – Sphere, Disaster Risk </a:t>
            </a:r>
            <a:r>
              <a:rPr lang="en-GB" noProof="0" dirty="0" smtClean="0"/>
              <a:t>Reduction/Management and resilience</a:t>
            </a:r>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package" Target="../embeddings/Microsoft_Word_Document11.docx"/><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package" Target="../embeddings/Microsoft_Word_Document22.docx"/><Relationship Id="rId3" Type="http://schemas.openxmlformats.org/officeDocument/2006/relationships/notesSlide" Target="../notesSlides/notesSlide6.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png"/><Relationship Id="rId9"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6.emf"/><Relationship Id="rId5" Type="http://schemas.openxmlformats.org/officeDocument/2006/relationships/package" Target="../embeddings/Microsoft_Word_Document33.docx"/><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B3 </a:t>
            </a:r>
            <a:r>
              <a:rPr lang="en-GB" sz="1600" dirty="0">
                <a:solidFill>
                  <a:schemeClr val="bg1"/>
                </a:solidFill>
                <a:latin typeface="Tahoma"/>
                <a:cs typeface="Tahoma"/>
              </a:rPr>
              <a:t>– </a:t>
            </a:r>
            <a:r>
              <a:rPr lang="en-GB" sz="1600" dirty="0" smtClean="0">
                <a:solidFill>
                  <a:schemeClr val="bg1"/>
                </a:solidFill>
                <a:latin typeface="Tahoma"/>
                <a:cs typeface="Tahoma"/>
              </a:rPr>
              <a:t>Pack de formation </a:t>
            </a:r>
            <a:r>
              <a:rPr lang="en-GB" sz="1600" dirty="0" err="1" smtClean="0">
                <a:solidFill>
                  <a:schemeClr val="bg1"/>
                </a:solidFill>
                <a:latin typeface="Tahoma"/>
                <a:cs typeface="Tahoma"/>
              </a:rPr>
              <a:t>Sphère</a:t>
            </a:r>
            <a:r>
              <a:rPr lang="en-GB" sz="1600" dirty="0" smtClean="0">
                <a:solidFill>
                  <a:schemeClr val="bg1"/>
                </a:solidFill>
                <a:latin typeface="Tahoma"/>
                <a:cs typeface="Tahoma"/>
              </a:rPr>
              <a:t> 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fr-FR" sz="2000" b="0" i="1" dirty="0">
                <a:solidFill>
                  <a:schemeClr val="accent1"/>
                </a:solidFill>
                <a:latin typeface="Tahoma"/>
                <a:cs typeface="Tahoma"/>
              </a:rPr>
              <a:t>Comment utiliser Sphère pour soutenir la réduction/gestion des risques de catastrophe et renforcer la résilience de la population touchée </a:t>
            </a:r>
            <a:r>
              <a:rPr lang="en-GB" sz="2000" b="0" i="1" dirty="0" smtClean="0">
                <a:solidFill>
                  <a:schemeClr val="accent1"/>
                </a:solidFill>
                <a:latin typeface="Tahoma"/>
                <a:cs typeface="Tahoma"/>
              </a:rPr>
              <a:t>?</a:t>
            </a:r>
            <a:endParaRPr lang="en-GB" sz="2000" b="0" i="1" dirty="0">
              <a:solidFill>
                <a:schemeClr val="accent1"/>
              </a:solidFill>
              <a:latin typeface="Tahoma"/>
              <a:cs typeface="Tahoma"/>
            </a:endParaRPr>
          </a:p>
        </p:txBody>
      </p:sp>
      <p:sp>
        <p:nvSpPr>
          <p:cNvPr id="6" name="TextBox 5"/>
          <p:cNvSpPr txBox="1"/>
          <p:nvPr/>
        </p:nvSpPr>
        <p:spPr>
          <a:xfrm>
            <a:off x="1517254" y="2388016"/>
            <a:ext cx="6111628" cy="1421928"/>
          </a:xfrm>
          <a:prstGeom prst="rect">
            <a:avLst/>
          </a:prstGeom>
          <a:noFill/>
        </p:spPr>
        <p:txBody>
          <a:bodyPr wrap="square" lIns="0" tIns="0" rIns="0" bIns="0" rtlCol="0">
            <a:spAutoFit/>
          </a:bodyPr>
          <a:lstStyle/>
          <a:p>
            <a:pPr algn="ctr">
              <a:lnSpc>
                <a:spcPct val="110000"/>
              </a:lnSpc>
            </a:pPr>
            <a:r>
              <a:rPr lang="fr-FR" sz="2800" b="1" dirty="0" smtClean="0">
                <a:solidFill>
                  <a:schemeClr val="tx2"/>
                </a:solidFill>
                <a:latin typeface="Tahoma"/>
                <a:cs typeface="Tahoma"/>
              </a:rPr>
              <a:t>Sphère, la réduction/gestion des risques de catastrophe et la résilience</a:t>
            </a:r>
            <a:endParaRPr lang="fr-FR" sz="2800" b="1" dirty="0">
              <a:latin typeface="Tahoma"/>
              <a:cs typeface="Tahoma"/>
            </a:endParaRPr>
          </a:p>
        </p:txBody>
      </p:sp>
      <p:pic>
        <p:nvPicPr>
          <p:cNvPr id="8" name="Picture 7" descr="French-Sphere-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6170" y="523525"/>
            <a:ext cx="2585604" cy="1160290"/>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Messages clés</a:t>
            </a:r>
            <a:endParaRPr lang="fr-FR" dirty="0"/>
          </a:p>
        </p:txBody>
      </p:sp>
      <p:sp>
        <p:nvSpPr>
          <p:cNvPr id="3" name="Content Placeholder 2"/>
          <p:cNvSpPr>
            <a:spLocks noGrp="1"/>
          </p:cNvSpPr>
          <p:nvPr>
            <p:ph idx="1"/>
          </p:nvPr>
        </p:nvSpPr>
        <p:spPr/>
        <p:txBody>
          <a:bodyPr/>
          <a:lstStyle/>
          <a:p>
            <a:pPr lvl="1">
              <a:spcBef>
                <a:spcPts val="2000"/>
              </a:spcBef>
            </a:pPr>
            <a:r>
              <a:rPr lang="fr-FR" dirty="0" smtClean="0"/>
              <a:t>La réduction/gestion des risques de catastrophe et le renforcement de la résilience figurent parmi les principales approches présentées dans le manuel Sphère. </a:t>
            </a:r>
          </a:p>
          <a:p>
            <a:pPr lvl="1">
              <a:spcBef>
                <a:spcPts val="2000"/>
              </a:spcBef>
            </a:pPr>
            <a:r>
              <a:rPr lang="fr-FR" dirty="0" smtClean="0"/>
              <a:t>La gestion efficace des risques et des crises contribue au renforcement de la résilience.</a:t>
            </a:r>
          </a:p>
          <a:p>
            <a:pPr lvl="1">
              <a:spcBef>
                <a:spcPts val="2000"/>
              </a:spcBef>
            </a:pPr>
            <a:r>
              <a:rPr lang="fr-FR" dirty="0" smtClean="0"/>
              <a:t>Sphère fournit de nombreux outils qui soutiennent chaque étape du cycle de gestion des risques et des crises. </a:t>
            </a:r>
            <a:endParaRPr lang="fr-FR" dirty="0"/>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spTree>
    <p:extLst>
      <p:ext uri="{BB962C8B-B14F-4D97-AF65-F5344CB8AC3E}">
        <p14:creationId xmlns:p14="http://schemas.microsoft.com/office/powerpoint/2010/main" val="664419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Sphère, catastrophes et résilience…</a:t>
            </a:r>
            <a:endParaRPr lang="fr-FR" dirty="0"/>
          </a:p>
        </p:txBody>
      </p:sp>
      <p:sp>
        <p:nvSpPr>
          <p:cNvPr id="4" name="Footer Placeholder 3"/>
          <p:cNvSpPr>
            <a:spLocks noGrp="1"/>
          </p:cNvSpPr>
          <p:nvPr>
            <p:ph type="ftr" sz="quarter" idx="3"/>
          </p:nvPr>
        </p:nvSpPr>
        <p:spPr/>
        <p:txBody>
          <a:bodyPr/>
          <a:lstStyle/>
          <a:p>
            <a:r>
              <a:rPr lang="en-GB" dirty="0" smtClean="0"/>
              <a:t>Module B3 – </a:t>
            </a:r>
            <a:r>
              <a:rPr lang="fr-FR" dirty="0" smtClean="0"/>
              <a:t>Sphère</a:t>
            </a:r>
            <a:r>
              <a:rPr lang="fr-FR" dirty="0"/>
              <a:t>, la réduction/gestion des risques de catastrophe et la résilience</a:t>
            </a:r>
            <a:endParaRPr lang="en-GB" dirty="0" smtClean="0"/>
          </a:p>
          <a:p>
            <a:r>
              <a:rPr lang="en-GB" dirty="0" smtClean="0"/>
              <a:t>Pack de formation </a:t>
            </a:r>
            <a:r>
              <a:rPr lang="en-GB" dirty="0" err="1" smtClean="0"/>
              <a:t>Sphère</a:t>
            </a:r>
            <a:r>
              <a:rPr lang="en-GB" dirty="0" smtClean="0"/>
              <a:t> 2015</a:t>
            </a:r>
          </a:p>
        </p:txBody>
      </p:sp>
      <p:pic>
        <p:nvPicPr>
          <p:cNvPr id="5" name="Picture 2" descr="http://practicalaction.org/image/Book%20covers/The_Sphere_Project_cover_fab_test-thumbnail.png"/>
          <p:cNvPicPr>
            <a:picLocks noChangeAspect="1" noChangeArrowheads="1"/>
          </p:cNvPicPr>
          <p:nvPr/>
        </p:nvPicPr>
        <p:blipFill>
          <a:blip r:embed="rId3" cstate="print"/>
          <a:srcRect/>
          <a:stretch>
            <a:fillRect/>
          </a:stretch>
        </p:blipFill>
        <p:spPr bwMode="auto">
          <a:xfrm>
            <a:off x="5542003" y="1469586"/>
            <a:ext cx="2746993" cy="3858595"/>
          </a:xfrm>
          <a:prstGeom prst="rect">
            <a:avLst/>
          </a:prstGeom>
          <a:noFill/>
          <a:ln>
            <a:solidFill>
              <a:schemeClr val="bg2"/>
            </a:solidFill>
          </a:ln>
        </p:spPr>
      </p:pic>
      <p:sp>
        <p:nvSpPr>
          <p:cNvPr id="6" name="Content Placeholder 2"/>
          <p:cNvSpPr>
            <a:spLocks noGrp="1"/>
          </p:cNvSpPr>
          <p:nvPr>
            <p:ph idx="1"/>
          </p:nvPr>
        </p:nvSpPr>
        <p:spPr>
          <a:xfrm>
            <a:off x="457200" y="1340442"/>
            <a:ext cx="8229600" cy="596694"/>
          </a:xfrm>
        </p:spPr>
        <p:txBody>
          <a:bodyPr/>
          <a:lstStyle/>
          <a:p>
            <a:r>
              <a:rPr lang="fr-FR" dirty="0" smtClean="0"/>
              <a:t>Citations du manuel</a:t>
            </a:r>
            <a:endParaRPr lang="fr-FR" dirty="0"/>
          </a:p>
        </p:txBody>
      </p:sp>
    </p:spTree>
    <p:extLst>
      <p:ext uri="{BB962C8B-B14F-4D97-AF65-F5344CB8AC3E}">
        <p14:creationId xmlns:p14="http://schemas.microsoft.com/office/powerpoint/2010/main" val="4133693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Terminologie </a:t>
            </a:r>
            <a:r>
              <a:rPr lang="fr-FR" sz="3200" dirty="0" smtClean="0"/>
              <a:t>: </a:t>
            </a:r>
            <a:r>
              <a:rPr lang="fr-FR" dirty="0" smtClean="0"/>
              <a:t>aléa, risque et catastrophe</a:t>
            </a:r>
            <a:endParaRPr lang="fr-FR" dirty="0"/>
          </a:p>
        </p:txBody>
      </p:sp>
      <p:sp>
        <p:nvSpPr>
          <p:cNvPr id="3" name="Content Placeholder 2"/>
          <p:cNvSpPr>
            <a:spLocks noGrp="1"/>
          </p:cNvSpPr>
          <p:nvPr>
            <p:ph idx="1"/>
          </p:nvPr>
        </p:nvSpPr>
        <p:spPr>
          <a:xfrm>
            <a:off x="457200" y="1775115"/>
            <a:ext cx="8229600" cy="705132"/>
          </a:xfrm>
        </p:spPr>
        <p:txBody>
          <a:bodyPr/>
          <a:lstStyle/>
          <a:p>
            <a:pPr marL="179388">
              <a:tabLst>
                <a:tab pos="4032250" algn="ctr"/>
                <a:tab pos="7620000" algn="r"/>
              </a:tabLst>
            </a:pPr>
            <a:r>
              <a:rPr lang="en-GB" b="1" dirty="0" err="1" smtClean="0">
                <a:solidFill>
                  <a:srgbClr val="579305"/>
                </a:solidFill>
              </a:rPr>
              <a:t>Aléa</a:t>
            </a:r>
            <a:r>
              <a:rPr lang="en-GB" b="1" dirty="0" smtClean="0">
                <a:solidFill>
                  <a:srgbClr val="579305"/>
                </a:solidFill>
              </a:rPr>
              <a:t>	</a:t>
            </a:r>
            <a:r>
              <a:rPr lang="en-GB" b="1" dirty="0" err="1" smtClean="0">
                <a:solidFill>
                  <a:srgbClr val="579305"/>
                </a:solidFill>
              </a:rPr>
              <a:t>Risque</a:t>
            </a:r>
            <a:r>
              <a:rPr lang="en-GB" b="1" dirty="0" smtClean="0">
                <a:solidFill>
                  <a:srgbClr val="579305"/>
                </a:solidFill>
              </a:rPr>
              <a:t>	Catastrophe</a:t>
            </a:r>
            <a:endParaRPr lang="en-GB" b="1" dirty="0">
              <a:solidFill>
                <a:srgbClr val="579305"/>
              </a:solidFill>
            </a:endParaRPr>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pic>
        <p:nvPicPr>
          <p:cNvPr id="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500" y="2771775"/>
            <a:ext cx="2813050"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41700" y="2771775"/>
            <a:ext cx="2582863"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7300" y="2771775"/>
            <a:ext cx="2349500"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7194161" y="5182121"/>
            <a:ext cx="1492639" cy="215444"/>
          </a:xfrm>
          <a:prstGeom prst="rect">
            <a:avLst/>
          </a:prstGeom>
          <a:noFill/>
        </p:spPr>
        <p:txBody>
          <a:bodyPr wrap="square" rtlCol="0">
            <a:spAutoFit/>
          </a:bodyPr>
          <a:lstStyle/>
          <a:p>
            <a:pPr algn="r"/>
            <a:r>
              <a:rPr lang="en-GB" sz="800" i="1" dirty="0" smtClean="0">
                <a:latin typeface="Tahoma"/>
                <a:cs typeface="Tahoma"/>
              </a:rPr>
              <a:t>Source : </a:t>
            </a:r>
            <a:r>
              <a:rPr lang="en-GB" sz="800" i="1" dirty="0">
                <a:latin typeface="Tahoma"/>
                <a:cs typeface="Tahoma"/>
              </a:rPr>
              <a:t>CADRI</a:t>
            </a:r>
          </a:p>
        </p:txBody>
      </p:sp>
    </p:spTree>
    <p:extLst>
      <p:ext uri="{BB962C8B-B14F-4D97-AF65-F5344CB8AC3E}">
        <p14:creationId xmlns:p14="http://schemas.microsoft.com/office/powerpoint/2010/main" val="1601383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Formule du risque de catastrophe</a:t>
            </a:r>
            <a:endParaRPr lang="fr-FR" dirty="0"/>
          </a:p>
        </p:txBody>
      </p:sp>
      <p:sp>
        <p:nvSpPr>
          <p:cNvPr id="3" name="Content Placeholder 2"/>
          <p:cNvSpPr>
            <a:spLocks noGrp="1"/>
          </p:cNvSpPr>
          <p:nvPr>
            <p:ph idx="1"/>
          </p:nvPr>
        </p:nvSpPr>
        <p:spPr>
          <a:xfrm>
            <a:off x="1851132" y="1237616"/>
            <a:ext cx="5822455" cy="910238"/>
          </a:xfrm>
        </p:spPr>
        <p:txBody>
          <a:bodyPr>
            <a:noAutofit/>
          </a:bodyPr>
          <a:lstStyle/>
          <a:p>
            <a:r>
              <a:rPr lang="fr-FR" sz="1800" b="1" dirty="0">
                <a:solidFill>
                  <a:srgbClr val="579305"/>
                </a:solidFill>
              </a:rPr>
              <a:t>R</a:t>
            </a:r>
            <a:r>
              <a:rPr lang="fr-FR" sz="1800" b="1" dirty="0" smtClean="0">
                <a:solidFill>
                  <a:srgbClr val="579305"/>
                </a:solidFill>
              </a:rPr>
              <a:t>isque de catastrophe = </a:t>
            </a:r>
            <a:r>
              <a:rPr lang="fr-FR" sz="1800" b="1" u="sng" dirty="0">
                <a:solidFill>
                  <a:srgbClr val="579305"/>
                </a:solidFill>
              </a:rPr>
              <a:t>A</a:t>
            </a:r>
            <a:r>
              <a:rPr lang="fr-FR" sz="1800" b="1" u="sng" dirty="0" smtClean="0">
                <a:solidFill>
                  <a:srgbClr val="579305"/>
                </a:solidFill>
              </a:rPr>
              <a:t>léa x </a:t>
            </a:r>
            <a:r>
              <a:rPr lang="fr-FR" sz="1800" b="1" u="sng" dirty="0">
                <a:solidFill>
                  <a:srgbClr val="579305"/>
                </a:solidFill>
              </a:rPr>
              <a:t>V</a:t>
            </a:r>
            <a:r>
              <a:rPr lang="fr-FR" sz="1800" b="1" u="sng" dirty="0" smtClean="0">
                <a:solidFill>
                  <a:srgbClr val="579305"/>
                </a:solidFill>
              </a:rPr>
              <a:t>ulnérabilité</a:t>
            </a:r>
          </a:p>
          <a:p>
            <a:pPr>
              <a:spcBef>
                <a:spcPts val="0"/>
              </a:spcBef>
              <a:tabLst>
                <a:tab pos="3138488" algn="l"/>
              </a:tabLst>
            </a:pPr>
            <a:r>
              <a:rPr lang="fr-FR" sz="1800" b="1" dirty="0" smtClean="0">
                <a:solidFill>
                  <a:srgbClr val="579305"/>
                </a:solidFill>
              </a:rPr>
              <a:t>	</a:t>
            </a:r>
            <a:r>
              <a:rPr lang="fr-FR" sz="1800" b="1" dirty="0">
                <a:solidFill>
                  <a:srgbClr val="579305"/>
                </a:solidFill>
              </a:rPr>
              <a:t>C</a:t>
            </a:r>
            <a:r>
              <a:rPr lang="fr-FR" sz="1800" b="1" dirty="0" smtClean="0">
                <a:solidFill>
                  <a:srgbClr val="579305"/>
                </a:solidFill>
              </a:rPr>
              <a:t>apacités</a:t>
            </a:r>
            <a:endParaRPr lang="fr-FR" sz="1800" b="1" dirty="0">
              <a:solidFill>
                <a:srgbClr val="579305"/>
              </a:solidFill>
            </a:endParaRPr>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pic>
        <p:nvPicPr>
          <p:cNvPr id="5" name="Picture 2" descr="IMG_4372 - Cliquez pour agrandir"/>
          <p:cNvPicPr>
            <a:picLocks noChangeAspect="1" noChangeArrowheads="1"/>
          </p:cNvPicPr>
          <p:nvPr/>
        </p:nvPicPr>
        <p:blipFill>
          <a:blip r:embed="rId3" cstate="print"/>
          <a:srcRect b="12299"/>
          <a:stretch>
            <a:fillRect/>
          </a:stretch>
        </p:blipFill>
        <p:spPr bwMode="auto">
          <a:xfrm>
            <a:off x="1702488" y="2115467"/>
            <a:ext cx="5812647" cy="3813097"/>
          </a:xfrm>
          <a:prstGeom prst="rect">
            <a:avLst/>
          </a:prstGeom>
          <a:noFill/>
        </p:spPr>
      </p:pic>
      <p:sp>
        <p:nvSpPr>
          <p:cNvPr id="6" name="TextBox 5"/>
          <p:cNvSpPr txBox="1"/>
          <p:nvPr/>
        </p:nvSpPr>
        <p:spPr>
          <a:xfrm>
            <a:off x="5458120" y="5928564"/>
            <a:ext cx="2136241" cy="215444"/>
          </a:xfrm>
          <a:prstGeom prst="rect">
            <a:avLst/>
          </a:prstGeom>
          <a:noFill/>
        </p:spPr>
        <p:txBody>
          <a:bodyPr wrap="square" rtlCol="0">
            <a:spAutoFit/>
          </a:bodyPr>
          <a:lstStyle/>
          <a:p>
            <a:pPr algn="r"/>
            <a:r>
              <a:rPr lang="en-GB" sz="800" i="1" dirty="0">
                <a:latin typeface="Tahoma"/>
                <a:cs typeface="Tahoma"/>
              </a:rPr>
              <a:t>Photo © Astrid de </a:t>
            </a:r>
            <a:r>
              <a:rPr lang="en-GB" sz="800" i="1" dirty="0" smtClean="0">
                <a:latin typeface="Tahoma"/>
                <a:cs typeface="Tahoma"/>
              </a:rPr>
              <a:t>Valon, </a:t>
            </a:r>
            <a:r>
              <a:rPr lang="en-GB" sz="800" i="1" dirty="0" err="1">
                <a:latin typeface="Tahoma"/>
                <a:cs typeface="Tahoma"/>
              </a:rPr>
              <a:t>Dadaab</a:t>
            </a:r>
            <a:r>
              <a:rPr lang="en-GB" sz="800" i="1" dirty="0">
                <a:latin typeface="Tahoma"/>
                <a:cs typeface="Tahoma"/>
              </a:rPr>
              <a:t> 2011</a:t>
            </a:r>
          </a:p>
        </p:txBody>
      </p:sp>
    </p:spTree>
    <p:extLst>
      <p:ext uri="{BB962C8B-B14F-4D97-AF65-F5344CB8AC3E}">
        <p14:creationId xmlns:p14="http://schemas.microsoft.com/office/powerpoint/2010/main" val="1900118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Qu’est-ce que la résilience ? </a:t>
            </a:r>
            <a:endParaRPr lang="fr-FR"/>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graphicFrame>
        <p:nvGraphicFramePr>
          <p:cNvPr id="6" name="Object 5"/>
          <p:cNvGraphicFramePr>
            <a:graphicFrameLocks noChangeAspect="1"/>
          </p:cNvGraphicFramePr>
          <p:nvPr>
            <p:extLst>
              <p:ext uri="{D42A27DB-BD31-4B8C-83A1-F6EECF244321}">
                <p14:modId xmlns:p14="http://schemas.microsoft.com/office/powerpoint/2010/main" val="2511612283"/>
              </p:ext>
            </p:extLst>
          </p:nvPr>
        </p:nvGraphicFramePr>
        <p:xfrm>
          <a:off x="962331" y="1477041"/>
          <a:ext cx="6705600" cy="4114800"/>
        </p:xfrm>
        <a:graphic>
          <a:graphicData uri="http://schemas.openxmlformats.org/presentationml/2006/ole">
            <mc:AlternateContent xmlns:mc="http://schemas.openxmlformats.org/markup-compatibility/2006">
              <mc:Choice xmlns:v="urn:schemas-microsoft-com:vml" Requires="v">
                <p:oleObj spid="_x0000_s8275" name="Document" r:id="rId5" imgW="5588000" imgH="3429000" progId="Word.Document.12">
                  <p:embed/>
                </p:oleObj>
              </mc:Choice>
              <mc:Fallback>
                <p:oleObj name="Document" r:id="rId5" imgW="5588000" imgH="3429000" progId="Word.Document.12">
                  <p:embed/>
                  <p:pic>
                    <p:nvPicPr>
                      <p:cNvPr id="0" name=""/>
                      <p:cNvPicPr/>
                      <p:nvPr/>
                    </p:nvPicPr>
                    <p:blipFill>
                      <a:blip r:embed="rId6"/>
                      <a:stretch>
                        <a:fillRect/>
                      </a:stretch>
                    </p:blipFill>
                    <p:spPr>
                      <a:xfrm>
                        <a:off x="962331" y="1477041"/>
                        <a:ext cx="6705600" cy="4114800"/>
                      </a:xfrm>
                      <a:prstGeom prst="rect">
                        <a:avLst/>
                      </a:prstGeom>
                    </p:spPr>
                  </p:pic>
                </p:oleObj>
              </mc:Fallback>
            </mc:AlternateContent>
          </a:graphicData>
        </a:graphic>
      </p:graphicFrame>
    </p:spTree>
    <p:extLst>
      <p:ext uri="{BB962C8B-B14F-4D97-AF65-F5344CB8AC3E}">
        <p14:creationId xmlns:p14="http://schemas.microsoft.com/office/powerpoint/2010/main" val="58523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Trois capacités pour renforcer la résilience</a:t>
            </a:r>
            <a:endParaRPr lang="fr-FR"/>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pic>
        <p:nvPicPr>
          <p:cNvPr id="5" name="Picture 6" descr="Boxer 5"/>
          <p:cNvPicPr>
            <a:picLocks noChangeAspect="1" noChangeArrowheads="1"/>
          </p:cNvPicPr>
          <p:nvPr/>
        </p:nvPicPr>
        <p:blipFill>
          <a:blip r:embed="rId4" cstate="print"/>
          <a:srcRect/>
          <a:stretch>
            <a:fillRect/>
          </a:stretch>
        </p:blipFill>
        <p:spPr bwMode="auto">
          <a:xfrm>
            <a:off x="3744153" y="3446313"/>
            <a:ext cx="2163762" cy="2420937"/>
          </a:xfrm>
          <a:prstGeom prst="rect">
            <a:avLst/>
          </a:prstGeom>
          <a:noFill/>
          <a:ln w="9525">
            <a:noFill/>
            <a:miter lim="800000"/>
            <a:headEnd/>
            <a:tailEnd/>
          </a:ln>
        </p:spPr>
      </p:pic>
      <p:pic>
        <p:nvPicPr>
          <p:cNvPr id="6" name="Picture 2" descr="http://us.cdn2.123rf.com/168nwm/patrimonio/patrimonio1205/patrimonio120500019/13541988-illustration-de-dessin-anime-d-un-boxeur-elephant-avec-des-gants-de-boxe-et-shorts-etoiles-comme-mas.jpg"/>
          <p:cNvPicPr>
            <a:picLocks noChangeAspect="1" noChangeArrowheads="1"/>
          </p:cNvPicPr>
          <p:nvPr/>
        </p:nvPicPr>
        <p:blipFill>
          <a:blip r:embed="rId5" cstate="print"/>
          <a:srcRect/>
          <a:stretch>
            <a:fillRect/>
          </a:stretch>
        </p:blipFill>
        <p:spPr bwMode="auto">
          <a:xfrm flipH="1">
            <a:off x="6872899" y="3163993"/>
            <a:ext cx="1818261" cy="2703257"/>
          </a:xfrm>
          <a:prstGeom prst="rect">
            <a:avLst/>
          </a:prstGeom>
          <a:noFill/>
          <a:scene3d>
            <a:camera prst="orthographicFront">
              <a:rot lat="0" lon="0" rev="0"/>
            </a:camera>
            <a:lightRig rig="threePt" dir="t"/>
          </a:scene3d>
        </p:spPr>
      </p:pic>
      <p:pic>
        <p:nvPicPr>
          <p:cNvPr id="11" name="Picture 10" descr="boxe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348" y="3372280"/>
            <a:ext cx="2015168" cy="2494970"/>
          </a:xfrm>
          <a:prstGeom prst="rect">
            <a:avLst/>
          </a:prstGeom>
        </p:spPr>
      </p:pic>
      <p:sp>
        <p:nvSpPr>
          <p:cNvPr id="12" name="TextBox 11"/>
          <p:cNvSpPr txBox="1"/>
          <p:nvPr/>
        </p:nvSpPr>
        <p:spPr>
          <a:xfrm>
            <a:off x="7194161" y="6139939"/>
            <a:ext cx="1492639" cy="215444"/>
          </a:xfrm>
          <a:prstGeom prst="rect">
            <a:avLst/>
          </a:prstGeom>
          <a:noFill/>
        </p:spPr>
        <p:txBody>
          <a:bodyPr wrap="square" rtlCol="0">
            <a:spAutoFit/>
          </a:bodyPr>
          <a:lstStyle/>
          <a:p>
            <a:pPr algn="r"/>
            <a:r>
              <a:rPr lang="en-GB" sz="800" i="1" dirty="0" smtClean="0">
                <a:latin typeface="Tahoma"/>
                <a:cs typeface="Tahoma"/>
              </a:rPr>
              <a:t>Source : OCDE</a:t>
            </a:r>
            <a:endParaRPr lang="en-GB" sz="800" i="1" dirty="0">
              <a:latin typeface="Tahoma"/>
              <a:cs typeface="Tahoma"/>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335975959"/>
              </p:ext>
            </p:extLst>
          </p:nvPr>
        </p:nvGraphicFramePr>
        <p:xfrm>
          <a:off x="1086278" y="1365673"/>
          <a:ext cx="6903720" cy="1798320"/>
        </p:xfrm>
        <a:graphic>
          <a:graphicData uri="http://schemas.openxmlformats.org/presentationml/2006/ole">
            <mc:AlternateContent xmlns:mc="http://schemas.openxmlformats.org/markup-compatibility/2006">
              <mc:Choice xmlns:v="urn:schemas-microsoft-com:vml" Requires="v">
                <p:oleObj spid="_x0000_s1118" name="Document" r:id="rId8" imgW="5753100" imgH="1498600" progId="Word.Document.12">
                  <p:embed/>
                </p:oleObj>
              </mc:Choice>
              <mc:Fallback>
                <p:oleObj name="Document" r:id="rId8" imgW="5753100" imgH="1498600" progId="Word.Document.12">
                  <p:embed/>
                  <p:pic>
                    <p:nvPicPr>
                      <p:cNvPr id="0" name=""/>
                      <p:cNvPicPr/>
                      <p:nvPr/>
                    </p:nvPicPr>
                    <p:blipFill>
                      <a:blip r:embed="rId9"/>
                      <a:stretch>
                        <a:fillRect/>
                      </a:stretch>
                    </p:blipFill>
                    <p:spPr>
                      <a:xfrm>
                        <a:off x="1086278" y="1365673"/>
                        <a:ext cx="6903720" cy="1798320"/>
                      </a:xfrm>
                      <a:prstGeom prst="rect">
                        <a:avLst/>
                      </a:prstGeom>
                    </p:spPr>
                  </p:pic>
                </p:oleObj>
              </mc:Fallback>
            </mc:AlternateContent>
          </a:graphicData>
        </a:graphic>
      </p:graphicFrame>
    </p:spTree>
    <p:extLst>
      <p:ext uri="{BB962C8B-B14F-4D97-AF65-F5344CB8AC3E}">
        <p14:creationId xmlns:p14="http://schemas.microsoft.com/office/powerpoint/2010/main" val="12711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ck-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2963" y="66343"/>
            <a:ext cx="1031799" cy="900000"/>
          </a:xfrm>
          <a:prstGeom prst="rect">
            <a:avLst/>
          </a:prstGeom>
        </p:spPr>
      </p:pic>
      <p:sp>
        <p:nvSpPr>
          <p:cNvPr id="2" name="Title 1"/>
          <p:cNvSpPr>
            <a:spLocks noGrp="1"/>
          </p:cNvSpPr>
          <p:nvPr>
            <p:ph type="title"/>
          </p:nvPr>
        </p:nvSpPr>
        <p:spPr/>
        <p:txBody>
          <a:bodyPr/>
          <a:lstStyle/>
          <a:p>
            <a:r>
              <a:rPr lang="fr-FR" dirty="0" smtClean="0"/>
              <a:t>Le jeu des définitions</a:t>
            </a:r>
            <a:endParaRPr lang="fr-FR" dirty="0"/>
          </a:p>
        </p:txBody>
      </p:sp>
      <p:sp>
        <p:nvSpPr>
          <p:cNvPr id="3" name="Content Placeholder 2"/>
          <p:cNvSpPr>
            <a:spLocks noGrp="1"/>
          </p:cNvSpPr>
          <p:nvPr>
            <p:ph idx="1"/>
          </p:nvPr>
        </p:nvSpPr>
        <p:spPr/>
        <p:txBody>
          <a:bodyPr/>
          <a:lstStyle/>
          <a:p>
            <a:r>
              <a:rPr lang="fr-FR" dirty="0" smtClean="0"/>
              <a:t>Par table :</a:t>
            </a:r>
          </a:p>
          <a:p>
            <a:pPr lvl="1">
              <a:spcBef>
                <a:spcPts val="2000"/>
              </a:spcBef>
            </a:pPr>
            <a:r>
              <a:rPr lang="fr-FR" dirty="0" smtClean="0"/>
              <a:t>Ouvrez votre enveloppe et reliez chaque définition au terme correspondant.</a:t>
            </a:r>
          </a:p>
          <a:p>
            <a:pPr lvl="1">
              <a:spcBef>
                <a:spcPts val="2000"/>
              </a:spcBef>
            </a:pPr>
            <a:r>
              <a:rPr lang="fr-FR" dirty="0" smtClean="0"/>
              <a:t>Collez les définitions sur </a:t>
            </a:r>
            <a:r>
              <a:rPr lang="fr-FR" dirty="0" smtClean="0"/>
              <a:t>un </a:t>
            </a:r>
            <a:r>
              <a:rPr lang="fr-FR" dirty="0" smtClean="0"/>
              <a:t>tableau de conférence.</a:t>
            </a:r>
            <a:endParaRPr lang="fr-FR" dirty="0"/>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spTree>
    <p:extLst>
      <p:ext uri="{BB962C8B-B14F-4D97-AF65-F5344CB8AC3E}">
        <p14:creationId xmlns:p14="http://schemas.microsoft.com/office/powerpoint/2010/main" val="1917027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561618093"/>
              </p:ext>
            </p:extLst>
          </p:nvPr>
        </p:nvGraphicFramePr>
        <p:xfrm>
          <a:off x="1018029" y="1228611"/>
          <a:ext cx="7117080" cy="4785360"/>
        </p:xfrm>
        <a:graphic>
          <a:graphicData uri="http://schemas.openxmlformats.org/presentationml/2006/ole">
            <mc:AlternateContent xmlns:mc="http://schemas.openxmlformats.org/markup-compatibility/2006">
              <mc:Choice xmlns:v="urn:schemas-microsoft-com:vml" Requires="v">
                <p:oleObj spid="_x0000_s3162" name="Document" r:id="rId5" imgW="5930900" imgH="3987800" progId="Word.Document.12">
                  <p:embed/>
                </p:oleObj>
              </mc:Choice>
              <mc:Fallback>
                <p:oleObj name="Document" r:id="rId5" imgW="5930900" imgH="3987800" progId="Word.Document.12">
                  <p:embed/>
                  <p:pic>
                    <p:nvPicPr>
                      <p:cNvPr id="0" name=""/>
                      <p:cNvPicPr/>
                      <p:nvPr/>
                    </p:nvPicPr>
                    <p:blipFill>
                      <a:blip r:embed="rId6"/>
                      <a:stretch>
                        <a:fillRect/>
                      </a:stretch>
                    </p:blipFill>
                    <p:spPr>
                      <a:xfrm>
                        <a:off x="1018029" y="1228611"/>
                        <a:ext cx="7117080" cy="4785360"/>
                      </a:xfrm>
                      <a:prstGeom prst="rect">
                        <a:avLst/>
                      </a:prstGeom>
                    </p:spPr>
                  </p:pic>
                </p:oleObj>
              </mc:Fallback>
            </mc:AlternateContent>
          </a:graphicData>
        </a:graphic>
      </p:graphicFrame>
      <p:sp>
        <p:nvSpPr>
          <p:cNvPr id="2" name="Title 1"/>
          <p:cNvSpPr>
            <a:spLocks noGrp="1"/>
          </p:cNvSpPr>
          <p:nvPr>
            <p:ph type="title"/>
          </p:nvPr>
        </p:nvSpPr>
        <p:spPr/>
        <p:txBody>
          <a:bodyPr/>
          <a:lstStyle/>
          <a:p>
            <a:pPr>
              <a:lnSpc>
                <a:spcPct val="100000"/>
              </a:lnSpc>
            </a:pPr>
            <a:r>
              <a:rPr lang="fr-FR" sz="2400" dirty="0" smtClean="0"/>
              <a:t>Gestion efficace des risques et des crises pour renforcer la résilience</a:t>
            </a:r>
            <a:endParaRPr lang="fr-FR" sz="2400" dirty="0"/>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sp>
        <p:nvSpPr>
          <p:cNvPr id="9" name="TextBox 8"/>
          <p:cNvSpPr txBox="1"/>
          <p:nvPr/>
        </p:nvSpPr>
        <p:spPr>
          <a:xfrm>
            <a:off x="6145329" y="5881651"/>
            <a:ext cx="2541472" cy="338554"/>
          </a:xfrm>
          <a:prstGeom prst="rect">
            <a:avLst/>
          </a:prstGeom>
          <a:noFill/>
        </p:spPr>
        <p:txBody>
          <a:bodyPr wrap="square" rtlCol="0">
            <a:spAutoFit/>
          </a:bodyPr>
          <a:lstStyle/>
          <a:p>
            <a:pPr algn="r"/>
            <a:r>
              <a:rPr lang="en-GB" sz="800" i="1" dirty="0" smtClean="0">
                <a:latin typeface="Tahoma"/>
                <a:cs typeface="Tahoma"/>
              </a:rPr>
              <a:t>Cycle des </a:t>
            </a:r>
            <a:r>
              <a:rPr lang="en-GB" sz="800" i="1" dirty="0" err="1" smtClean="0">
                <a:latin typeface="Tahoma"/>
                <a:cs typeface="Tahoma"/>
              </a:rPr>
              <a:t>risques</a:t>
            </a:r>
            <a:r>
              <a:rPr lang="en-GB" sz="800" i="1" dirty="0" smtClean="0">
                <a:latin typeface="Tahoma"/>
                <a:cs typeface="Tahoma"/>
              </a:rPr>
              <a:t> et des crises</a:t>
            </a:r>
          </a:p>
          <a:p>
            <a:pPr algn="r"/>
            <a:r>
              <a:rPr lang="en-GB" sz="800" i="1" dirty="0" smtClean="0">
                <a:latin typeface="Tahoma"/>
                <a:cs typeface="Tahoma"/>
              </a:rPr>
              <a:t>Source : FAO</a:t>
            </a:r>
            <a:endParaRPr lang="en-GB" sz="800" i="1" dirty="0">
              <a:latin typeface="Tahoma"/>
              <a:cs typeface="Tahoma"/>
            </a:endParaRPr>
          </a:p>
        </p:txBody>
      </p:sp>
    </p:spTree>
    <p:extLst>
      <p:ext uri="{BB962C8B-B14F-4D97-AF65-F5344CB8AC3E}">
        <p14:creationId xmlns:p14="http://schemas.microsoft.com/office/powerpoint/2010/main" val="3172708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6990376" cy="1081760"/>
          </a:xfrm>
        </p:spPr>
        <p:txBody>
          <a:bodyPr/>
          <a:lstStyle/>
          <a:p>
            <a:r>
              <a:rPr lang="fr-FR" sz="2600" dirty="0" smtClean="0"/>
              <a:t>Explorer les conseils de Sphère relatifs à la gestion des risques et des crises</a:t>
            </a:r>
            <a:endParaRPr lang="fr-FR" sz="2600" dirty="0"/>
          </a:p>
        </p:txBody>
      </p:sp>
      <p:sp>
        <p:nvSpPr>
          <p:cNvPr id="3" name="Content Placeholder 2"/>
          <p:cNvSpPr>
            <a:spLocks noGrp="1"/>
          </p:cNvSpPr>
          <p:nvPr>
            <p:ph idx="1"/>
          </p:nvPr>
        </p:nvSpPr>
        <p:spPr/>
        <p:txBody>
          <a:bodyPr/>
          <a:lstStyle/>
          <a:p>
            <a:r>
              <a:rPr lang="fr-FR" dirty="0" smtClean="0"/>
              <a:t>6 groupes :</a:t>
            </a:r>
          </a:p>
          <a:p>
            <a:pPr lvl="1">
              <a:spcBef>
                <a:spcPts val="2000"/>
              </a:spcBef>
            </a:pPr>
            <a:r>
              <a:rPr lang="fr-FR" dirty="0" smtClean="0"/>
              <a:t>Prenez une carte correspondant à une étape du cycle de gestion des risques et des crises.</a:t>
            </a:r>
          </a:p>
          <a:p>
            <a:pPr lvl="1">
              <a:spcBef>
                <a:spcPts val="2000"/>
              </a:spcBef>
            </a:pPr>
            <a:r>
              <a:rPr lang="fr-FR" dirty="0" smtClean="0"/>
              <a:t>Explorez le manuel pour trouver le type d’informations et de conseils donnés par Sphère, en examinant les divers chapitres.</a:t>
            </a:r>
          </a:p>
          <a:p>
            <a:pPr lvl="1">
              <a:spcBef>
                <a:spcPts val="2000"/>
              </a:spcBef>
            </a:pPr>
            <a:r>
              <a:rPr lang="fr-FR" dirty="0" smtClean="0"/>
              <a:t>Vous disposerez de 3 min. pour </a:t>
            </a:r>
            <a:br>
              <a:rPr lang="fr-FR" dirty="0" smtClean="0"/>
            </a:br>
            <a:r>
              <a:rPr lang="fr-FR" dirty="0" smtClean="0"/>
              <a:t>présenter les conclusions clés </a:t>
            </a:r>
            <a:br>
              <a:rPr lang="fr-FR" dirty="0" smtClean="0"/>
            </a:br>
            <a:r>
              <a:rPr lang="fr-FR" dirty="0" smtClean="0"/>
              <a:t>en plénière. </a:t>
            </a:r>
            <a:endParaRPr lang="fr-FR" dirty="0"/>
          </a:p>
        </p:txBody>
      </p:sp>
      <p:sp>
        <p:nvSpPr>
          <p:cNvPr id="4" name="Footer Placeholder 3"/>
          <p:cNvSpPr>
            <a:spLocks noGrp="1"/>
          </p:cNvSpPr>
          <p:nvPr>
            <p:ph type="ftr" sz="quarter" idx="3"/>
          </p:nvPr>
        </p:nvSpPr>
        <p:spPr/>
        <p:txBody>
          <a:bodyPr/>
          <a:lstStyle/>
          <a:p>
            <a:r>
              <a:rPr lang="fr-FR" dirty="0"/>
              <a:t>Module B3 – Sphère, la réduction/gestion des risques de catastrophe et la résilience</a:t>
            </a:r>
          </a:p>
          <a:p>
            <a:r>
              <a:rPr lang="fr-FR" dirty="0"/>
              <a:t>Pack de formation Sphère 2015</a:t>
            </a:r>
          </a:p>
        </p:txBody>
      </p:sp>
      <p:pic>
        <p:nvPicPr>
          <p:cNvPr id="7" name="Picture 6" descr="clock-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2963" y="66343"/>
            <a:ext cx="1031799" cy="900000"/>
          </a:xfrm>
          <a:prstGeom prst="rect">
            <a:avLst/>
          </a:prstGeom>
        </p:spPr>
      </p:pic>
    </p:spTree>
    <p:extLst>
      <p:ext uri="{BB962C8B-B14F-4D97-AF65-F5344CB8AC3E}">
        <p14:creationId xmlns:p14="http://schemas.microsoft.com/office/powerpoint/2010/main" val="4143775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3546</TotalTime>
  <Words>1201</Words>
  <Application>Microsoft Office PowerPoint</Application>
  <PresentationFormat>On-screen Show (4:3)</PresentationFormat>
  <Paragraphs>126</Paragraphs>
  <Slides>10</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Arial</vt:lpstr>
      <vt:lpstr>Calibri</vt:lpstr>
      <vt:lpstr>Lucida Grande</vt:lpstr>
      <vt:lpstr>Lucida Sans Regular</vt:lpstr>
      <vt:lpstr>Tahoma</vt:lpstr>
      <vt:lpstr>Sphere</vt:lpstr>
      <vt:lpstr>Document</vt:lpstr>
      <vt:lpstr>PowerPoint Presentation</vt:lpstr>
      <vt:lpstr>Sphère, catastrophes et résilience…</vt:lpstr>
      <vt:lpstr>Terminologie : aléa, risque et catastrophe</vt:lpstr>
      <vt:lpstr>Formule du risque de catastrophe</vt:lpstr>
      <vt:lpstr>Qu’est-ce que la résilience ? </vt:lpstr>
      <vt:lpstr>Trois capacités pour renforcer la résilience</vt:lpstr>
      <vt:lpstr>Le jeu des définitions</vt:lpstr>
      <vt:lpstr>Gestion efficace des risques et des crises pour renforcer la résilience</vt:lpstr>
      <vt:lpstr>Explorer les conseils de Sphère relatifs à la gestion des risques et des crises</vt:lpstr>
      <vt:lpstr>Messages clés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166</cp:revision>
  <dcterms:created xsi:type="dcterms:W3CDTF">2014-12-22T15:37:12Z</dcterms:created>
  <dcterms:modified xsi:type="dcterms:W3CDTF">2015-02-03T13:17:17Z</dcterms:modified>
</cp:coreProperties>
</file>